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5" r:id="rId22"/>
    <p:sldId id="278" r:id="rId23"/>
    <p:sldId id="277"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302" r:id="rId41"/>
    <p:sldId id="303" r:id="rId42"/>
    <p:sldId id="295" r:id="rId43"/>
    <p:sldId id="296" r:id="rId44"/>
    <p:sldId id="298" r:id="rId45"/>
    <p:sldId id="297" r:id="rId46"/>
    <p:sldId id="299" r:id="rId47"/>
    <p:sldId id="300" r:id="rId48"/>
    <p:sldId id="301" r:id="rId49"/>
    <p:sldId id="305" r:id="rId50"/>
    <p:sldId id="304" r:id="rId51"/>
    <p:sldId id="306" r:id="rId52"/>
    <p:sldId id="307" r:id="rId53"/>
    <p:sldId id="308" r:id="rId54"/>
    <p:sldId id="309" r:id="rId55"/>
    <p:sldId id="310" r:id="rId56"/>
    <p:sldId id="311" r:id="rId57"/>
    <p:sldId id="31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9/7/2021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muratoner.net/online-araclar/html-renk-kodlari-color-codes-and-names" TargetMode="External"/><Relationship Id="rId2" Type="http://schemas.openxmlformats.org/officeDocument/2006/relationships/hyperlink" Target="https://www.youtube.com/watch?v=H8_S8mD6dy0&amp;list=PLECFpaMXX2VdmVxvRwizDIkVpf5pjNFb8&amp;index=1&amp;ab_channel=UygulamalarlaYaz%C4%B1l%C4%B1m" TargetMode="External"/><Relationship Id="rId1" Type="http://schemas.openxmlformats.org/officeDocument/2006/relationships/slideLayout" Target="../slideLayouts/slideLayout2.xml"/><Relationship Id="rId4" Type="http://schemas.openxmlformats.org/officeDocument/2006/relationships/hyperlink" Target="https://www.canva.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EE73E8-05B9-4201-81B1-C7F7EF4115B9}"/>
              </a:ext>
            </a:extLst>
          </p:cNvPr>
          <p:cNvSpPr>
            <a:spLocks noGrp="1"/>
          </p:cNvSpPr>
          <p:nvPr>
            <p:ph type="ctrTitle"/>
          </p:nvPr>
        </p:nvSpPr>
        <p:spPr>
          <a:xfrm>
            <a:off x="2606969" y="2320073"/>
            <a:ext cx="7509661" cy="1661318"/>
          </a:xfrm>
        </p:spPr>
        <p:txBody>
          <a:bodyPr>
            <a:normAutofit fontScale="90000"/>
          </a:bodyPr>
          <a:lstStyle/>
          <a:p>
            <a:pPr algn="ctr"/>
            <a:r>
              <a:rPr lang="tr-TR">
                <a:solidFill>
                  <a:schemeClr val="tx1"/>
                </a:solidFill>
              </a:rPr>
              <a:t>PHP ile Admin Paneli Yapımı</a:t>
            </a:r>
          </a:p>
        </p:txBody>
      </p:sp>
      <p:pic>
        <p:nvPicPr>
          <p:cNvPr id="4" name="Resim 3">
            <a:extLst>
              <a:ext uri="{FF2B5EF4-FFF2-40B4-BE49-F238E27FC236}">
                <a16:creationId xmlns:a16="http://schemas.microsoft.com/office/drawing/2014/main" id="{82A8CE24-5B82-4FB5-9D17-4594F68A54C4}"/>
              </a:ext>
            </a:extLst>
          </p:cNvPr>
          <p:cNvPicPr>
            <a:picLocks noChangeAspect="1"/>
          </p:cNvPicPr>
          <p:nvPr/>
        </p:nvPicPr>
        <p:blipFill>
          <a:blip r:embed="rId2"/>
          <a:stretch>
            <a:fillRect/>
          </a:stretch>
        </p:blipFill>
        <p:spPr>
          <a:xfrm>
            <a:off x="8215063" y="435080"/>
            <a:ext cx="3624365" cy="1926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extLst>
              <a:ext uri="{FF2B5EF4-FFF2-40B4-BE49-F238E27FC236}">
                <a16:creationId xmlns:a16="http://schemas.microsoft.com/office/drawing/2014/main" id="{A02F5B6D-39A5-4959-AF40-67755CFE1672}"/>
              </a:ext>
            </a:extLst>
          </p:cNvPr>
          <p:cNvPicPr>
            <a:picLocks noChangeAspect="1"/>
          </p:cNvPicPr>
          <p:nvPr/>
        </p:nvPicPr>
        <p:blipFill>
          <a:blip r:embed="rId3"/>
          <a:stretch>
            <a:fillRect/>
          </a:stretch>
        </p:blipFill>
        <p:spPr>
          <a:xfrm>
            <a:off x="1039057" y="133165"/>
            <a:ext cx="1464076" cy="1436646"/>
          </a:xfrm>
          <a:prstGeom prst="rect">
            <a:avLst/>
          </a:prstGeom>
        </p:spPr>
      </p:pic>
      <p:sp>
        <p:nvSpPr>
          <p:cNvPr id="8" name="Metin kutusu 7">
            <a:extLst>
              <a:ext uri="{FF2B5EF4-FFF2-40B4-BE49-F238E27FC236}">
                <a16:creationId xmlns:a16="http://schemas.microsoft.com/office/drawing/2014/main" id="{EC0ACA7F-2AD4-483A-BA37-474D4E2828C0}"/>
              </a:ext>
            </a:extLst>
          </p:cNvPr>
          <p:cNvSpPr txBox="1"/>
          <p:nvPr/>
        </p:nvSpPr>
        <p:spPr>
          <a:xfrm>
            <a:off x="534879" y="1398469"/>
            <a:ext cx="3344662" cy="253916"/>
          </a:xfrm>
          <a:prstGeom prst="rect">
            <a:avLst/>
          </a:prstGeom>
          <a:noFill/>
        </p:spPr>
        <p:txBody>
          <a:bodyPr wrap="square">
            <a:spAutoFit/>
          </a:bodyPr>
          <a:lstStyle/>
          <a:p>
            <a:r>
              <a:rPr lang="tr-TR" sz="1050">
                <a:solidFill>
                  <a:srgbClr val="00B0F0"/>
                </a:solidFill>
              </a:rPr>
              <a:t>http://youtube.com/bmdersleri</a:t>
            </a:r>
          </a:p>
        </p:txBody>
      </p:sp>
      <p:pic>
        <p:nvPicPr>
          <p:cNvPr id="9" name="Resim 8">
            <a:extLst>
              <a:ext uri="{FF2B5EF4-FFF2-40B4-BE49-F238E27FC236}">
                <a16:creationId xmlns:a16="http://schemas.microsoft.com/office/drawing/2014/main" id="{434CAB55-0540-4164-85E6-748A2CB2F59B}"/>
              </a:ext>
            </a:extLst>
          </p:cNvPr>
          <p:cNvPicPr>
            <a:picLocks noChangeAspect="1"/>
          </p:cNvPicPr>
          <p:nvPr/>
        </p:nvPicPr>
        <p:blipFill>
          <a:blip r:embed="rId4"/>
          <a:stretch>
            <a:fillRect/>
          </a:stretch>
        </p:blipFill>
        <p:spPr>
          <a:xfrm>
            <a:off x="1915911" y="4130937"/>
            <a:ext cx="3927259" cy="24191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Dikdörtgen: Köşeleri Yuvarlatılmış 9">
            <a:extLst>
              <a:ext uri="{FF2B5EF4-FFF2-40B4-BE49-F238E27FC236}">
                <a16:creationId xmlns:a16="http://schemas.microsoft.com/office/drawing/2014/main" id="{74B4E0FA-326C-42CE-B4C6-38895E8E1149}"/>
              </a:ext>
            </a:extLst>
          </p:cNvPr>
          <p:cNvSpPr/>
          <p:nvPr/>
        </p:nvSpPr>
        <p:spPr>
          <a:xfrm>
            <a:off x="7146525" y="4496141"/>
            <a:ext cx="4492102" cy="15891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tr-TR">
                <a:solidFill>
                  <a:schemeClr val="tx1"/>
                </a:solidFill>
              </a:rPr>
              <a:t>Hazırlayan ve Sunan : </a:t>
            </a:r>
            <a:r>
              <a:rPr lang="tr-TR" b="1">
                <a:solidFill>
                  <a:schemeClr val="tx1"/>
                </a:solidFill>
              </a:rPr>
              <a:t>Zehra BALLI</a:t>
            </a:r>
          </a:p>
          <a:p>
            <a:r>
              <a:rPr lang="tr-TR">
                <a:solidFill>
                  <a:schemeClr val="tx1"/>
                </a:solidFill>
              </a:rPr>
              <a:t>Tarih                            : 07/09/2021</a:t>
            </a:r>
          </a:p>
          <a:p>
            <a:r>
              <a:rPr lang="tr-TR">
                <a:solidFill>
                  <a:schemeClr val="tx1"/>
                </a:solidFill>
              </a:rPr>
              <a:t>Sürüm                          : v1</a:t>
            </a:r>
          </a:p>
        </p:txBody>
      </p:sp>
      <p:sp>
        <p:nvSpPr>
          <p:cNvPr id="11" name="Metin kutusu 10">
            <a:extLst>
              <a:ext uri="{FF2B5EF4-FFF2-40B4-BE49-F238E27FC236}">
                <a16:creationId xmlns:a16="http://schemas.microsoft.com/office/drawing/2014/main" id="{64674FFC-F1A5-484F-9EE2-39BB36F3C551}"/>
              </a:ext>
            </a:extLst>
          </p:cNvPr>
          <p:cNvSpPr txBox="1"/>
          <p:nvPr/>
        </p:nvSpPr>
        <p:spPr>
          <a:xfrm>
            <a:off x="3879540" y="896131"/>
            <a:ext cx="6094520" cy="369332"/>
          </a:xfrm>
          <a:prstGeom prst="rect">
            <a:avLst/>
          </a:prstGeom>
          <a:noFill/>
        </p:spPr>
        <p:txBody>
          <a:bodyPr wrap="square">
            <a:spAutoFit/>
          </a:bodyPr>
          <a:lstStyle/>
          <a:p>
            <a:r>
              <a:rPr lang="tr-TR"/>
              <a:t>Sunucu Tabanlı Programlama</a:t>
            </a:r>
          </a:p>
        </p:txBody>
      </p:sp>
    </p:spTree>
    <p:extLst>
      <p:ext uri="{BB962C8B-B14F-4D97-AF65-F5344CB8AC3E}">
        <p14:creationId xmlns:p14="http://schemas.microsoft.com/office/powerpoint/2010/main" val="2510958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E4AC52-E211-4140-AD58-1EB719EE3F01}"/>
              </a:ext>
            </a:extLst>
          </p:cNvPr>
          <p:cNvSpPr>
            <a:spLocks noGrp="1"/>
          </p:cNvSpPr>
          <p:nvPr>
            <p:ph type="title"/>
          </p:nvPr>
        </p:nvSpPr>
        <p:spPr>
          <a:xfrm>
            <a:off x="2592925" y="867219"/>
            <a:ext cx="8911687" cy="713006"/>
          </a:xfrm>
        </p:spPr>
        <p:txBody>
          <a:bodyPr/>
          <a:lstStyle/>
          <a:p>
            <a:r>
              <a:rPr lang="tr-TR">
                <a:solidFill>
                  <a:schemeClr val="tx1"/>
                </a:solidFill>
              </a:rPr>
              <a:t>Admin Paneli – Anasayfa Alanı</a:t>
            </a:r>
          </a:p>
        </p:txBody>
      </p:sp>
      <p:sp>
        <p:nvSpPr>
          <p:cNvPr id="3" name="İçerik Yer Tutucusu 2">
            <a:extLst>
              <a:ext uri="{FF2B5EF4-FFF2-40B4-BE49-F238E27FC236}">
                <a16:creationId xmlns:a16="http://schemas.microsoft.com/office/drawing/2014/main" id="{6D6662F4-3768-4576-8FC3-F0966BBEB8F2}"/>
              </a:ext>
            </a:extLst>
          </p:cNvPr>
          <p:cNvSpPr>
            <a:spLocks noGrp="1"/>
          </p:cNvSpPr>
          <p:nvPr>
            <p:ph idx="1"/>
          </p:nvPr>
        </p:nvSpPr>
        <p:spPr>
          <a:xfrm>
            <a:off x="2513614" y="4566533"/>
            <a:ext cx="8915400" cy="1643108"/>
          </a:xfrm>
        </p:spPr>
        <p:txBody>
          <a:bodyPr>
            <a:normAutofit/>
          </a:bodyPr>
          <a:lstStyle/>
          <a:p>
            <a:r>
              <a:rPr lang="tr-TR"/>
              <a:t>Daha sonra bunları listeletiyoruz.id’si gelen id’ye eşit olma şartı koyuyoruz.id’nin 1 ya da 1 den büyük olması gerekiyor.fetch_obj diyerek obje olarak döndürmesini istiyoruz.</a:t>
            </a:r>
          </a:p>
        </p:txBody>
      </p:sp>
      <p:pic>
        <p:nvPicPr>
          <p:cNvPr id="7" name="Resim 6">
            <a:extLst>
              <a:ext uri="{FF2B5EF4-FFF2-40B4-BE49-F238E27FC236}">
                <a16:creationId xmlns:a16="http://schemas.microsoft.com/office/drawing/2014/main" id="{489575F2-CC4A-4231-92E4-0487E2FAD992}"/>
              </a:ext>
            </a:extLst>
          </p:cNvPr>
          <p:cNvPicPr>
            <a:picLocks noChangeAspect="1"/>
          </p:cNvPicPr>
          <p:nvPr/>
        </p:nvPicPr>
        <p:blipFill>
          <a:blip r:embed="rId2"/>
          <a:stretch>
            <a:fillRect/>
          </a:stretch>
        </p:blipFill>
        <p:spPr>
          <a:xfrm>
            <a:off x="2513614" y="2148109"/>
            <a:ext cx="8459186" cy="2175315"/>
          </a:xfrm>
          <a:prstGeom prst="rect">
            <a:avLst/>
          </a:prstGeom>
        </p:spPr>
      </p:pic>
    </p:spTree>
    <p:extLst>
      <p:ext uri="{BB962C8B-B14F-4D97-AF65-F5344CB8AC3E}">
        <p14:creationId xmlns:p14="http://schemas.microsoft.com/office/powerpoint/2010/main" val="28093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665BE-7439-49C4-917F-5AE7E35D1875}"/>
              </a:ext>
            </a:extLst>
          </p:cNvPr>
          <p:cNvSpPr>
            <a:spLocks noGrp="1"/>
          </p:cNvSpPr>
          <p:nvPr>
            <p:ph type="title"/>
          </p:nvPr>
        </p:nvSpPr>
        <p:spPr>
          <a:xfrm>
            <a:off x="2592925" y="624110"/>
            <a:ext cx="8911687" cy="1018259"/>
          </a:xfrm>
        </p:spPr>
        <p:txBody>
          <a:bodyPr/>
          <a:lstStyle/>
          <a:p>
            <a:r>
              <a:rPr lang="tr-TR">
                <a:solidFill>
                  <a:schemeClr val="tx1"/>
                </a:solidFill>
              </a:rPr>
              <a:t>Admin Paneli – Anasayfa Alanı</a:t>
            </a:r>
            <a:endParaRPr lang="tr-TR"/>
          </a:p>
        </p:txBody>
      </p:sp>
      <p:pic>
        <p:nvPicPr>
          <p:cNvPr id="7" name="Resim 6">
            <a:extLst>
              <a:ext uri="{FF2B5EF4-FFF2-40B4-BE49-F238E27FC236}">
                <a16:creationId xmlns:a16="http://schemas.microsoft.com/office/drawing/2014/main" id="{0BB5FF5A-AC20-49DE-B2EB-F289830D45C2}"/>
              </a:ext>
            </a:extLst>
          </p:cNvPr>
          <p:cNvPicPr>
            <a:picLocks noChangeAspect="1"/>
          </p:cNvPicPr>
          <p:nvPr/>
        </p:nvPicPr>
        <p:blipFill>
          <a:blip r:embed="rId2"/>
          <a:stretch>
            <a:fillRect/>
          </a:stretch>
        </p:blipFill>
        <p:spPr>
          <a:xfrm>
            <a:off x="2276044" y="2104868"/>
            <a:ext cx="9122883" cy="4411341"/>
          </a:xfrm>
          <a:prstGeom prst="rect">
            <a:avLst/>
          </a:prstGeom>
        </p:spPr>
      </p:pic>
    </p:spTree>
    <p:extLst>
      <p:ext uri="{BB962C8B-B14F-4D97-AF65-F5344CB8AC3E}">
        <p14:creationId xmlns:p14="http://schemas.microsoft.com/office/powerpoint/2010/main" val="181077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00C2F3-AE8F-497E-9661-6E0431C1036B}"/>
              </a:ext>
            </a:extLst>
          </p:cNvPr>
          <p:cNvSpPr>
            <a:spLocks noGrp="1"/>
          </p:cNvSpPr>
          <p:nvPr>
            <p:ph type="title"/>
          </p:nvPr>
        </p:nvSpPr>
        <p:spPr>
          <a:xfrm>
            <a:off x="2592925" y="624110"/>
            <a:ext cx="8911687" cy="964993"/>
          </a:xfrm>
        </p:spPr>
        <p:txBody>
          <a:bodyPr/>
          <a:lstStyle/>
          <a:p>
            <a:r>
              <a:rPr lang="tr-TR">
                <a:solidFill>
                  <a:schemeClr val="tx1"/>
                </a:solidFill>
              </a:rPr>
              <a:t>Admin Paneli – Anasayfa Alanı</a:t>
            </a:r>
            <a:endParaRPr lang="tr-TR"/>
          </a:p>
        </p:txBody>
      </p:sp>
      <p:sp>
        <p:nvSpPr>
          <p:cNvPr id="3" name="İçerik Yer Tutucusu 2">
            <a:extLst>
              <a:ext uri="{FF2B5EF4-FFF2-40B4-BE49-F238E27FC236}">
                <a16:creationId xmlns:a16="http://schemas.microsoft.com/office/drawing/2014/main" id="{C16DDEAF-52BC-4A72-8513-7AD96A4E496D}"/>
              </a:ext>
            </a:extLst>
          </p:cNvPr>
          <p:cNvSpPr>
            <a:spLocks noGrp="1"/>
          </p:cNvSpPr>
          <p:nvPr>
            <p:ph idx="1"/>
          </p:nvPr>
        </p:nvSpPr>
        <p:spPr>
          <a:xfrm>
            <a:off x="2420536" y="2266765"/>
            <a:ext cx="8915400" cy="3777622"/>
          </a:xfrm>
        </p:spPr>
        <p:txBody>
          <a:bodyPr/>
          <a:lstStyle/>
          <a:p>
            <a:r>
              <a:rPr lang="tr-TR"/>
              <a:t>Daha sonra buraya gelerek row’dan gelen yazılar1 ve yazılar2 yi paneldeki text alanlarına aktarmış olduk.</a:t>
            </a:r>
          </a:p>
          <a:p>
            <a:r>
              <a:rPr lang="tr-TR"/>
              <a:t>Aynı zamanda bir resim ekleme seçeneği bulunmakta.Resmin type alanını file yaparak resim yüklemeli bir alan oluşturduk.En alt satırda resmin kaydolacağı yolu verip çalıştırmış oluyoruz.</a:t>
            </a:r>
          </a:p>
          <a:p>
            <a:r>
              <a:rPr lang="tr-TR"/>
              <a:t>Daha sonra veritabanından bir kayıt edkliyoruz ve doğruluğunu test ediyoruz.</a:t>
            </a:r>
          </a:p>
          <a:p>
            <a:endParaRPr lang="tr-TR"/>
          </a:p>
        </p:txBody>
      </p:sp>
    </p:spTree>
    <p:extLst>
      <p:ext uri="{BB962C8B-B14F-4D97-AF65-F5344CB8AC3E}">
        <p14:creationId xmlns:p14="http://schemas.microsoft.com/office/powerpoint/2010/main" val="88934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1161613-68B0-4EDC-8CE0-DF4464EF3E82}"/>
              </a:ext>
            </a:extLst>
          </p:cNvPr>
          <p:cNvSpPr>
            <a:spLocks noGrp="1"/>
          </p:cNvSpPr>
          <p:nvPr>
            <p:ph type="title"/>
          </p:nvPr>
        </p:nvSpPr>
        <p:spPr>
          <a:xfrm>
            <a:off x="2592925" y="624110"/>
            <a:ext cx="8911687" cy="1044892"/>
          </a:xfrm>
        </p:spPr>
        <p:txBody>
          <a:bodyPr/>
          <a:lstStyle/>
          <a:p>
            <a:r>
              <a:rPr lang="tr-TR">
                <a:solidFill>
                  <a:schemeClr val="tx1"/>
                </a:solidFill>
              </a:rPr>
              <a:t>Admin Paneli – Anasayfa Alanı</a:t>
            </a:r>
            <a:endParaRPr lang="tr-TR"/>
          </a:p>
        </p:txBody>
      </p:sp>
      <p:pic>
        <p:nvPicPr>
          <p:cNvPr id="5" name="Resim 4">
            <a:extLst>
              <a:ext uri="{FF2B5EF4-FFF2-40B4-BE49-F238E27FC236}">
                <a16:creationId xmlns:a16="http://schemas.microsoft.com/office/drawing/2014/main" id="{C93FDC61-F6C8-41C0-AF06-39DF7D9B6E21}"/>
              </a:ext>
            </a:extLst>
          </p:cNvPr>
          <p:cNvPicPr>
            <a:picLocks noChangeAspect="1"/>
          </p:cNvPicPr>
          <p:nvPr/>
        </p:nvPicPr>
        <p:blipFill>
          <a:blip r:embed="rId2"/>
          <a:stretch>
            <a:fillRect/>
          </a:stretch>
        </p:blipFill>
        <p:spPr>
          <a:xfrm>
            <a:off x="2592925" y="1776888"/>
            <a:ext cx="3817951" cy="4618120"/>
          </a:xfrm>
          <a:prstGeom prst="rect">
            <a:avLst/>
          </a:prstGeom>
        </p:spPr>
      </p:pic>
      <p:sp>
        <p:nvSpPr>
          <p:cNvPr id="6" name="Metin kutusu 5">
            <a:extLst>
              <a:ext uri="{FF2B5EF4-FFF2-40B4-BE49-F238E27FC236}">
                <a16:creationId xmlns:a16="http://schemas.microsoft.com/office/drawing/2014/main" id="{3E62B1AC-63C3-4AE4-A240-39CB15FD3119}"/>
              </a:ext>
            </a:extLst>
          </p:cNvPr>
          <p:cNvSpPr txBox="1"/>
          <p:nvPr/>
        </p:nvSpPr>
        <p:spPr>
          <a:xfrm>
            <a:off x="6871317" y="2237173"/>
            <a:ext cx="4633295" cy="1200329"/>
          </a:xfrm>
          <a:prstGeom prst="rect">
            <a:avLst/>
          </a:prstGeom>
          <a:noFill/>
        </p:spPr>
        <p:txBody>
          <a:bodyPr wrap="square" rtlCol="0">
            <a:spAutoFit/>
          </a:bodyPr>
          <a:lstStyle/>
          <a:p>
            <a:r>
              <a:rPr lang="tr-TR"/>
              <a:t>  Bu ekranı yenilediğimizde veritabanından girdiğim alanları bu şeklide görmekteyiz.Güncelleme işlemi için güncelleme işlemine geçelim.</a:t>
            </a:r>
          </a:p>
        </p:txBody>
      </p:sp>
    </p:spTree>
    <p:extLst>
      <p:ext uri="{BB962C8B-B14F-4D97-AF65-F5344CB8AC3E}">
        <p14:creationId xmlns:p14="http://schemas.microsoft.com/office/powerpoint/2010/main" val="3867516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D8FF0D-09FC-42F1-921A-D22073A6C7D9}"/>
              </a:ext>
            </a:extLst>
          </p:cNvPr>
          <p:cNvSpPr>
            <a:spLocks noGrp="1"/>
          </p:cNvSpPr>
          <p:nvPr>
            <p:ph type="title"/>
          </p:nvPr>
        </p:nvSpPr>
        <p:spPr>
          <a:xfrm>
            <a:off x="2592925" y="624110"/>
            <a:ext cx="8911687" cy="1107036"/>
          </a:xfrm>
        </p:spPr>
        <p:txBody>
          <a:bodyPr/>
          <a:lstStyle/>
          <a:p>
            <a:r>
              <a:rPr lang="tr-TR">
                <a:solidFill>
                  <a:schemeClr val="tx1"/>
                </a:solidFill>
              </a:rPr>
              <a:t>Admin Paneli – Anasayfa Alanı</a:t>
            </a:r>
            <a:endParaRPr lang="tr-TR"/>
          </a:p>
        </p:txBody>
      </p:sp>
      <p:pic>
        <p:nvPicPr>
          <p:cNvPr id="7" name="Resim 6">
            <a:extLst>
              <a:ext uri="{FF2B5EF4-FFF2-40B4-BE49-F238E27FC236}">
                <a16:creationId xmlns:a16="http://schemas.microsoft.com/office/drawing/2014/main" id="{67FFD574-10E2-4CF3-9E3C-E9D91F9504B3}"/>
              </a:ext>
            </a:extLst>
          </p:cNvPr>
          <p:cNvPicPr>
            <a:picLocks noChangeAspect="1"/>
          </p:cNvPicPr>
          <p:nvPr/>
        </p:nvPicPr>
        <p:blipFill>
          <a:blip r:embed="rId2"/>
          <a:stretch>
            <a:fillRect/>
          </a:stretch>
        </p:blipFill>
        <p:spPr>
          <a:xfrm>
            <a:off x="2301107" y="1575686"/>
            <a:ext cx="9045724" cy="4008467"/>
          </a:xfrm>
          <a:prstGeom prst="rect">
            <a:avLst/>
          </a:prstGeom>
        </p:spPr>
      </p:pic>
    </p:spTree>
    <p:extLst>
      <p:ext uri="{BB962C8B-B14F-4D97-AF65-F5344CB8AC3E}">
        <p14:creationId xmlns:p14="http://schemas.microsoft.com/office/powerpoint/2010/main" val="9576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2817A-4A6B-40F2-96DE-A41A03A2F73B}"/>
              </a:ext>
            </a:extLst>
          </p:cNvPr>
          <p:cNvSpPr>
            <a:spLocks noGrp="1"/>
          </p:cNvSpPr>
          <p:nvPr>
            <p:ph type="title"/>
          </p:nvPr>
        </p:nvSpPr>
        <p:spPr>
          <a:xfrm>
            <a:off x="2442106" y="624110"/>
            <a:ext cx="8911687" cy="938360"/>
          </a:xfrm>
        </p:spPr>
        <p:txBody>
          <a:bodyPr/>
          <a:lstStyle/>
          <a:p>
            <a:r>
              <a:rPr lang="tr-TR">
                <a:solidFill>
                  <a:schemeClr val="tx1"/>
                </a:solidFill>
              </a:rPr>
              <a:t>Admin Paneli – Anasayfa Alanı</a:t>
            </a:r>
            <a:endParaRPr lang="tr-TR"/>
          </a:p>
        </p:txBody>
      </p:sp>
      <p:sp>
        <p:nvSpPr>
          <p:cNvPr id="3" name="İçerik Yer Tutucusu 2">
            <a:extLst>
              <a:ext uri="{FF2B5EF4-FFF2-40B4-BE49-F238E27FC236}">
                <a16:creationId xmlns:a16="http://schemas.microsoft.com/office/drawing/2014/main" id="{0CFAC55D-FA4B-4290-8E1F-BED7A346B149}"/>
              </a:ext>
            </a:extLst>
          </p:cNvPr>
          <p:cNvSpPr>
            <a:spLocks noGrp="1"/>
          </p:cNvSpPr>
          <p:nvPr>
            <p:ph idx="1"/>
          </p:nvPr>
        </p:nvSpPr>
        <p:spPr>
          <a:xfrm>
            <a:off x="6897949" y="1704511"/>
            <a:ext cx="4606662" cy="4156514"/>
          </a:xfrm>
        </p:spPr>
        <p:txBody>
          <a:bodyPr>
            <a:normAutofit/>
          </a:bodyPr>
          <a:lstStyle/>
          <a:p>
            <a:r>
              <a:rPr lang="tr-TR"/>
              <a:t>Güncelle butonuna geldik ve diyoruz ki butona tıklandığında anasayfa tablosundaki sütunları admin panelinde isimlendirdiğimiz alanlara aktar. Yine id şartıyla.Güncelleme işlemini bu şekide yapmış olduk.</a:t>
            </a:r>
          </a:p>
          <a:p>
            <a:r>
              <a:rPr lang="tr-TR"/>
              <a:t>En son eğer işlem doğruysa sayfanın lokasyonunda bir mesaj ver ve aynı zamanda ekranda da mesaj verdik.</a:t>
            </a:r>
          </a:p>
        </p:txBody>
      </p:sp>
      <p:pic>
        <p:nvPicPr>
          <p:cNvPr id="5" name="Resim 4">
            <a:extLst>
              <a:ext uri="{FF2B5EF4-FFF2-40B4-BE49-F238E27FC236}">
                <a16:creationId xmlns:a16="http://schemas.microsoft.com/office/drawing/2014/main" id="{729269CF-25F3-44FB-847A-B8F46DFC3CB4}"/>
              </a:ext>
            </a:extLst>
          </p:cNvPr>
          <p:cNvPicPr>
            <a:picLocks noChangeAspect="1"/>
          </p:cNvPicPr>
          <p:nvPr/>
        </p:nvPicPr>
        <p:blipFill>
          <a:blip r:embed="rId2"/>
          <a:stretch>
            <a:fillRect/>
          </a:stretch>
        </p:blipFill>
        <p:spPr>
          <a:xfrm>
            <a:off x="2079993" y="1704511"/>
            <a:ext cx="4480948" cy="4776187"/>
          </a:xfrm>
          <a:prstGeom prst="rect">
            <a:avLst/>
          </a:prstGeom>
        </p:spPr>
      </p:pic>
    </p:spTree>
    <p:extLst>
      <p:ext uri="{BB962C8B-B14F-4D97-AF65-F5344CB8AC3E}">
        <p14:creationId xmlns:p14="http://schemas.microsoft.com/office/powerpoint/2010/main" val="358653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C3ED09-B31F-481A-8E1A-DF3F194E1035}"/>
              </a:ext>
            </a:extLst>
          </p:cNvPr>
          <p:cNvSpPr>
            <a:spLocks noGrp="1"/>
          </p:cNvSpPr>
          <p:nvPr>
            <p:ph type="title"/>
          </p:nvPr>
        </p:nvSpPr>
        <p:spPr>
          <a:xfrm>
            <a:off x="2592925" y="624110"/>
            <a:ext cx="8911687" cy="1089280"/>
          </a:xfrm>
        </p:spPr>
        <p:txBody>
          <a:bodyPr/>
          <a:lstStyle/>
          <a:p>
            <a:r>
              <a:rPr lang="tr-TR">
                <a:solidFill>
                  <a:schemeClr val="tx1"/>
                </a:solidFill>
              </a:rPr>
              <a:t>Admin Paneli – Anasayfa Alanı</a:t>
            </a:r>
            <a:endParaRPr lang="tr-TR"/>
          </a:p>
        </p:txBody>
      </p:sp>
      <p:sp>
        <p:nvSpPr>
          <p:cNvPr id="7" name="İçerik Yer Tutucusu 6">
            <a:extLst>
              <a:ext uri="{FF2B5EF4-FFF2-40B4-BE49-F238E27FC236}">
                <a16:creationId xmlns:a16="http://schemas.microsoft.com/office/drawing/2014/main" id="{C382F93F-D376-48D7-86CC-5030E4CAEDDB}"/>
              </a:ext>
            </a:extLst>
          </p:cNvPr>
          <p:cNvSpPr>
            <a:spLocks noGrp="1"/>
          </p:cNvSpPr>
          <p:nvPr>
            <p:ph idx="1"/>
          </p:nvPr>
        </p:nvSpPr>
        <p:spPr>
          <a:xfrm>
            <a:off x="7483876" y="1813351"/>
            <a:ext cx="3896449" cy="3777622"/>
          </a:xfrm>
        </p:spPr>
        <p:txBody>
          <a:bodyPr/>
          <a:lstStyle/>
          <a:p>
            <a:r>
              <a:rPr lang="tr-TR"/>
              <a:t>Başarı mesajını bu şekilde verdiyoruz.Eğer durum ok is başarı alert-success ile başarı mesajı yazdıyoruz.İçeriğine de ‘Bilgiler başarıyla güncellendi yazıyoruz’.Eğer durum no ise diyoruz hata mesajı verdiriyoruz.</a:t>
            </a:r>
          </a:p>
        </p:txBody>
      </p:sp>
      <p:pic>
        <p:nvPicPr>
          <p:cNvPr id="9" name="Resim 8">
            <a:extLst>
              <a:ext uri="{FF2B5EF4-FFF2-40B4-BE49-F238E27FC236}">
                <a16:creationId xmlns:a16="http://schemas.microsoft.com/office/drawing/2014/main" id="{EBED2152-E349-4CD2-9547-42FD7B03754D}"/>
              </a:ext>
            </a:extLst>
          </p:cNvPr>
          <p:cNvPicPr>
            <a:picLocks noChangeAspect="1"/>
          </p:cNvPicPr>
          <p:nvPr/>
        </p:nvPicPr>
        <p:blipFill>
          <a:blip r:embed="rId2"/>
          <a:stretch>
            <a:fillRect/>
          </a:stretch>
        </p:blipFill>
        <p:spPr>
          <a:xfrm>
            <a:off x="2437550" y="1813351"/>
            <a:ext cx="4611218" cy="4418120"/>
          </a:xfrm>
          <a:prstGeom prst="rect">
            <a:avLst/>
          </a:prstGeom>
        </p:spPr>
      </p:pic>
    </p:spTree>
    <p:extLst>
      <p:ext uri="{BB962C8B-B14F-4D97-AF65-F5344CB8AC3E}">
        <p14:creationId xmlns:p14="http://schemas.microsoft.com/office/powerpoint/2010/main" val="2985909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2E1032-330B-49C3-A944-F8B4B27CD47A}"/>
              </a:ext>
            </a:extLst>
          </p:cNvPr>
          <p:cNvSpPr>
            <a:spLocks noGrp="1"/>
          </p:cNvSpPr>
          <p:nvPr>
            <p:ph type="title"/>
          </p:nvPr>
        </p:nvSpPr>
        <p:spPr>
          <a:xfrm>
            <a:off x="2358185" y="624110"/>
            <a:ext cx="9146428" cy="1280890"/>
          </a:xfrm>
        </p:spPr>
        <p:txBody>
          <a:bodyPr/>
          <a:lstStyle/>
          <a:p>
            <a:r>
              <a:rPr lang="tr-TR">
                <a:solidFill>
                  <a:schemeClr val="tx1"/>
                </a:solidFill>
              </a:rPr>
              <a:t>Admin Paneli – Anasayfa Alanı</a:t>
            </a:r>
            <a:endParaRPr lang="tr-TR"/>
          </a:p>
        </p:txBody>
      </p:sp>
      <p:sp>
        <p:nvSpPr>
          <p:cNvPr id="3" name="İçerik Yer Tutucusu 2">
            <a:extLst>
              <a:ext uri="{FF2B5EF4-FFF2-40B4-BE49-F238E27FC236}">
                <a16:creationId xmlns:a16="http://schemas.microsoft.com/office/drawing/2014/main" id="{9033E449-4ED1-46D3-88B1-29F957BB80EF}"/>
              </a:ext>
            </a:extLst>
          </p:cNvPr>
          <p:cNvSpPr>
            <a:spLocks noGrp="1"/>
          </p:cNvSpPr>
          <p:nvPr>
            <p:ph idx="1"/>
          </p:nvPr>
        </p:nvSpPr>
        <p:spPr>
          <a:xfrm>
            <a:off x="8342791" y="2145437"/>
            <a:ext cx="2982049" cy="3777622"/>
          </a:xfrm>
        </p:spPr>
        <p:txBody>
          <a:bodyPr/>
          <a:lstStyle/>
          <a:p>
            <a:r>
              <a:rPr lang="tr-TR"/>
              <a:t>Daha sonrasitenin index sayfasına gelip anasayfarow daki yazıları ve resmi getiyoruz. Admin paneli anasayfa alanı bu şekilde tamamlanmış oldu.</a:t>
            </a:r>
          </a:p>
        </p:txBody>
      </p:sp>
      <p:pic>
        <p:nvPicPr>
          <p:cNvPr id="5" name="Resim 4">
            <a:extLst>
              <a:ext uri="{FF2B5EF4-FFF2-40B4-BE49-F238E27FC236}">
                <a16:creationId xmlns:a16="http://schemas.microsoft.com/office/drawing/2014/main" id="{BE1F83EA-3C5B-4230-B213-E58CD86B9178}"/>
              </a:ext>
            </a:extLst>
          </p:cNvPr>
          <p:cNvPicPr>
            <a:picLocks noChangeAspect="1"/>
          </p:cNvPicPr>
          <p:nvPr/>
        </p:nvPicPr>
        <p:blipFill>
          <a:blip r:embed="rId2"/>
          <a:stretch>
            <a:fillRect/>
          </a:stretch>
        </p:blipFill>
        <p:spPr>
          <a:xfrm>
            <a:off x="2358184" y="2133600"/>
            <a:ext cx="5593565" cy="3777622"/>
          </a:xfrm>
          <a:prstGeom prst="rect">
            <a:avLst/>
          </a:prstGeom>
        </p:spPr>
      </p:pic>
    </p:spTree>
    <p:extLst>
      <p:ext uri="{BB962C8B-B14F-4D97-AF65-F5344CB8AC3E}">
        <p14:creationId xmlns:p14="http://schemas.microsoft.com/office/powerpoint/2010/main" val="427278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5DDBC7-0BAB-434D-85B3-38C3793BE197}"/>
              </a:ext>
            </a:extLst>
          </p:cNvPr>
          <p:cNvSpPr>
            <a:spLocks noGrp="1"/>
          </p:cNvSpPr>
          <p:nvPr>
            <p:ph type="title"/>
          </p:nvPr>
        </p:nvSpPr>
        <p:spPr>
          <a:xfrm>
            <a:off x="2592925" y="624110"/>
            <a:ext cx="8911687" cy="973871"/>
          </a:xfrm>
        </p:spPr>
        <p:txBody>
          <a:bodyPr/>
          <a:lstStyle/>
          <a:p>
            <a:r>
              <a:rPr lang="tr-TR">
                <a:solidFill>
                  <a:schemeClr val="tx1"/>
                </a:solidFill>
              </a:rPr>
              <a:t>Admin Paneli – Anasayfa Alanı</a:t>
            </a:r>
            <a:endParaRPr lang="tr-TR"/>
          </a:p>
        </p:txBody>
      </p:sp>
      <p:sp>
        <p:nvSpPr>
          <p:cNvPr id="3" name="İçerik Yer Tutucusu 2">
            <a:extLst>
              <a:ext uri="{FF2B5EF4-FFF2-40B4-BE49-F238E27FC236}">
                <a16:creationId xmlns:a16="http://schemas.microsoft.com/office/drawing/2014/main" id="{071A6BDF-8EC6-48BA-BB21-334B699B95E5}"/>
              </a:ext>
            </a:extLst>
          </p:cNvPr>
          <p:cNvSpPr>
            <a:spLocks noGrp="1"/>
          </p:cNvSpPr>
          <p:nvPr>
            <p:ph idx="1"/>
          </p:nvPr>
        </p:nvSpPr>
        <p:spPr>
          <a:xfrm>
            <a:off x="2327320" y="5415378"/>
            <a:ext cx="9232534" cy="994299"/>
          </a:xfrm>
        </p:spPr>
        <p:txBody>
          <a:bodyPr>
            <a:normAutofit/>
          </a:bodyPr>
          <a:lstStyle/>
          <a:p>
            <a:r>
              <a:rPr lang="tr-TR"/>
              <a:t>Sitemizin açılış ekranında karşımıza çıkacak alan tamamlanmış oldu.Ben bu şekilde bir yazı yazdım.</a:t>
            </a:r>
          </a:p>
        </p:txBody>
      </p:sp>
      <p:pic>
        <p:nvPicPr>
          <p:cNvPr id="5" name="Resim 4">
            <a:extLst>
              <a:ext uri="{FF2B5EF4-FFF2-40B4-BE49-F238E27FC236}">
                <a16:creationId xmlns:a16="http://schemas.microsoft.com/office/drawing/2014/main" id="{9F6F7E76-127C-4676-9712-7B9D43862B20}"/>
              </a:ext>
            </a:extLst>
          </p:cNvPr>
          <p:cNvPicPr>
            <a:picLocks noChangeAspect="1"/>
          </p:cNvPicPr>
          <p:nvPr/>
        </p:nvPicPr>
        <p:blipFill>
          <a:blip r:embed="rId2"/>
          <a:stretch>
            <a:fillRect/>
          </a:stretch>
        </p:blipFill>
        <p:spPr>
          <a:xfrm>
            <a:off x="2296248" y="1669002"/>
            <a:ext cx="9294679" cy="3284000"/>
          </a:xfrm>
          <a:prstGeom prst="rect">
            <a:avLst/>
          </a:prstGeom>
        </p:spPr>
      </p:pic>
    </p:spTree>
    <p:extLst>
      <p:ext uri="{BB962C8B-B14F-4D97-AF65-F5344CB8AC3E}">
        <p14:creationId xmlns:p14="http://schemas.microsoft.com/office/powerpoint/2010/main" val="2911851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380347-7B55-49A9-B85A-B2B6DFA2E95A}"/>
              </a:ext>
            </a:extLst>
          </p:cNvPr>
          <p:cNvSpPr>
            <a:spLocks noGrp="1"/>
          </p:cNvSpPr>
          <p:nvPr>
            <p:ph type="title"/>
          </p:nvPr>
        </p:nvSpPr>
        <p:spPr>
          <a:xfrm>
            <a:off x="2255187" y="624110"/>
            <a:ext cx="8911687" cy="734173"/>
          </a:xfrm>
        </p:spPr>
        <p:txBody>
          <a:bodyPr/>
          <a:lstStyle/>
          <a:p>
            <a:r>
              <a:rPr lang="tr-TR">
                <a:solidFill>
                  <a:schemeClr val="tx1"/>
                </a:solidFill>
              </a:rPr>
              <a:t>Admin Panel – Proje Çalışmalarım Alanı</a:t>
            </a:r>
          </a:p>
        </p:txBody>
      </p:sp>
      <p:sp>
        <p:nvSpPr>
          <p:cNvPr id="3" name="İçerik Yer Tutucusu 2">
            <a:extLst>
              <a:ext uri="{FF2B5EF4-FFF2-40B4-BE49-F238E27FC236}">
                <a16:creationId xmlns:a16="http://schemas.microsoft.com/office/drawing/2014/main" id="{5380CB03-09B4-4AD2-BA9B-5678F4E7AB43}"/>
              </a:ext>
            </a:extLst>
          </p:cNvPr>
          <p:cNvSpPr>
            <a:spLocks noGrp="1"/>
          </p:cNvSpPr>
          <p:nvPr>
            <p:ph idx="1"/>
          </p:nvPr>
        </p:nvSpPr>
        <p:spPr>
          <a:xfrm>
            <a:off x="2148395" y="5288586"/>
            <a:ext cx="9018479" cy="1143776"/>
          </a:xfrm>
        </p:spPr>
        <p:txBody>
          <a:bodyPr/>
          <a:lstStyle/>
          <a:p>
            <a:r>
              <a:rPr lang="tr-TR"/>
              <a:t>Yine aynı şekilde panelde görünmesi için alanları html ile tasarladık.Başlık alanları,text, resim ve button ekledik.Ekle butonuna geçtim daha sonra.</a:t>
            </a:r>
          </a:p>
        </p:txBody>
      </p:sp>
      <p:pic>
        <p:nvPicPr>
          <p:cNvPr id="5" name="Resim 4">
            <a:extLst>
              <a:ext uri="{FF2B5EF4-FFF2-40B4-BE49-F238E27FC236}">
                <a16:creationId xmlns:a16="http://schemas.microsoft.com/office/drawing/2014/main" id="{FB07F0D4-34E2-4C93-A5BB-2573206E6764}"/>
              </a:ext>
            </a:extLst>
          </p:cNvPr>
          <p:cNvPicPr>
            <a:picLocks noChangeAspect="1"/>
          </p:cNvPicPr>
          <p:nvPr/>
        </p:nvPicPr>
        <p:blipFill>
          <a:blip r:embed="rId2"/>
          <a:stretch>
            <a:fillRect/>
          </a:stretch>
        </p:blipFill>
        <p:spPr>
          <a:xfrm>
            <a:off x="2636927" y="1432300"/>
            <a:ext cx="7681626" cy="3680779"/>
          </a:xfrm>
          <a:prstGeom prst="rect">
            <a:avLst/>
          </a:prstGeom>
        </p:spPr>
      </p:pic>
    </p:spTree>
    <p:extLst>
      <p:ext uri="{BB962C8B-B14F-4D97-AF65-F5344CB8AC3E}">
        <p14:creationId xmlns:p14="http://schemas.microsoft.com/office/powerpoint/2010/main" val="26160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801FE4-DBD1-47B6-8C81-2D6B2C13920B}"/>
              </a:ext>
            </a:extLst>
          </p:cNvPr>
          <p:cNvSpPr>
            <a:spLocks noGrp="1"/>
          </p:cNvSpPr>
          <p:nvPr>
            <p:ph type="title"/>
          </p:nvPr>
        </p:nvSpPr>
        <p:spPr>
          <a:xfrm>
            <a:off x="2592926" y="624110"/>
            <a:ext cx="2662656" cy="689785"/>
          </a:xfrm>
        </p:spPr>
        <p:txBody>
          <a:bodyPr/>
          <a:lstStyle/>
          <a:p>
            <a:r>
              <a:rPr lang="tr-TR">
                <a:solidFill>
                  <a:schemeClr val="tx1"/>
                </a:solidFill>
              </a:rPr>
              <a:t>İçindekiler</a:t>
            </a:r>
          </a:p>
        </p:txBody>
      </p:sp>
      <p:sp>
        <p:nvSpPr>
          <p:cNvPr id="3" name="İçerik Yer Tutucusu 2">
            <a:extLst>
              <a:ext uri="{FF2B5EF4-FFF2-40B4-BE49-F238E27FC236}">
                <a16:creationId xmlns:a16="http://schemas.microsoft.com/office/drawing/2014/main" id="{9ECD50AA-AE4A-4DAD-8F9F-594A2A97A515}"/>
              </a:ext>
            </a:extLst>
          </p:cNvPr>
          <p:cNvSpPr>
            <a:spLocks noGrp="1"/>
          </p:cNvSpPr>
          <p:nvPr>
            <p:ph idx="1"/>
          </p:nvPr>
        </p:nvSpPr>
        <p:spPr>
          <a:xfrm>
            <a:off x="2592926" y="1432264"/>
            <a:ext cx="8915400" cy="5030680"/>
          </a:xfrm>
        </p:spPr>
        <p:txBody>
          <a:bodyPr>
            <a:normAutofit lnSpcReduction="10000"/>
          </a:bodyPr>
          <a:lstStyle/>
          <a:p>
            <a:r>
              <a:rPr lang="tr-TR"/>
              <a:t>Portfolyo sitesi içeriği</a:t>
            </a:r>
          </a:p>
          <a:p>
            <a:r>
              <a:rPr lang="tr-TR"/>
              <a:t>Portfolyo sitesi veritabanı tasarımı</a:t>
            </a:r>
          </a:p>
          <a:p>
            <a:r>
              <a:rPr lang="tr-TR"/>
              <a:t>Admin teması ve site teması </a:t>
            </a:r>
          </a:p>
          <a:p>
            <a:r>
              <a:rPr lang="tr-TR"/>
              <a:t>Temaların Türkçeleştirilmesi</a:t>
            </a:r>
          </a:p>
          <a:p>
            <a:r>
              <a:rPr lang="tr-TR"/>
              <a:t>Anasayfa alanının tasarlanması ve kodlanması</a:t>
            </a:r>
          </a:p>
          <a:p>
            <a:r>
              <a:rPr lang="tr-TR"/>
              <a:t>Proje Çalışmalarım alanının tasarlanması ve kodlanması</a:t>
            </a:r>
          </a:p>
          <a:p>
            <a:r>
              <a:rPr lang="tr-TR"/>
              <a:t>Hakkımda alanının tasarlanması ve kodlanması</a:t>
            </a:r>
          </a:p>
          <a:p>
            <a:r>
              <a:rPr lang="tr-TR"/>
              <a:t>İletişim alanının tasarlanması ve kodlanması</a:t>
            </a:r>
          </a:p>
          <a:p>
            <a:r>
              <a:rPr lang="tr-TR"/>
              <a:t>(Ekleme,silme ve güncelleme gibi kodlamalar</a:t>
            </a:r>
          </a:p>
          <a:p>
            <a:r>
              <a:rPr lang="tr-TR"/>
              <a:t>Login ekranının tasarlanması ve kodlanması</a:t>
            </a:r>
          </a:p>
          <a:p>
            <a:r>
              <a:rPr lang="tr-TR"/>
              <a:t>Admin Paneli ve web site görünümleri</a:t>
            </a:r>
          </a:p>
          <a:p>
            <a:r>
              <a:rPr lang="tr-TR"/>
              <a:t>Sonuç</a:t>
            </a:r>
          </a:p>
          <a:p>
            <a:r>
              <a:rPr lang="tr-TR"/>
              <a:t>Kaynakça</a:t>
            </a:r>
          </a:p>
          <a:p>
            <a:endParaRPr lang="tr-TR"/>
          </a:p>
          <a:p>
            <a:endParaRPr lang="tr-TR"/>
          </a:p>
        </p:txBody>
      </p:sp>
    </p:spTree>
    <p:extLst>
      <p:ext uri="{BB962C8B-B14F-4D97-AF65-F5344CB8AC3E}">
        <p14:creationId xmlns:p14="http://schemas.microsoft.com/office/powerpoint/2010/main" val="2808859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8C4F32-FBC5-410A-9A94-59ED3EC9D347}"/>
              </a:ext>
            </a:extLst>
          </p:cNvPr>
          <p:cNvSpPr>
            <a:spLocks noGrp="1"/>
          </p:cNvSpPr>
          <p:nvPr>
            <p:ph type="title"/>
          </p:nvPr>
        </p:nvSpPr>
        <p:spPr>
          <a:xfrm>
            <a:off x="2592925" y="624110"/>
            <a:ext cx="8911687" cy="760807"/>
          </a:xfrm>
        </p:spPr>
        <p:txBody>
          <a:bodyPr/>
          <a:lstStyle/>
          <a:p>
            <a:r>
              <a:rPr lang="tr-TR">
                <a:solidFill>
                  <a:schemeClr val="tx1"/>
                </a:solidFill>
              </a:rPr>
              <a:t>Admin Panel – Proje Çalışmalarım Alanı</a:t>
            </a:r>
            <a:endParaRPr lang="tr-TR"/>
          </a:p>
        </p:txBody>
      </p:sp>
      <p:pic>
        <p:nvPicPr>
          <p:cNvPr id="7" name="Resim 6">
            <a:extLst>
              <a:ext uri="{FF2B5EF4-FFF2-40B4-BE49-F238E27FC236}">
                <a16:creationId xmlns:a16="http://schemas.microsoft.com/office/drawing/2014/main" id="{C37FCF6E-9A8F-46E7-B17D-6730DC785E7D}"/>
              </a:ext>
            </a:extLst>
          </p:cNvPr>
          <p:cNvPicPr>
            <a:picLocks noChangeAspect="1"/>
          </p:cNvPicPr>
          <p:nvPr/>
        </p:nvPicPr>
        <p:blipFill>
          <a:blip r:embed="rId2"/>
          <a:stretch>
            <a:fillRect/>
          </a:stretch>
        </p:blipFill>
        <p:spPr>
          <a:xfrm>
            <a:off x="2592924" y="1465343"/>
            <a:ext cx="7962625" cy="4580349"/>
          </a:xfrm>
          <a:prstGeom prst="rect">
            <a:avLst/>
          </a:prstGeom>
        </p:spPr>
      </p:pic>
    </p:spTree>
    <p:extLst>
      <p:ext uri="{BB962C8B-B14F-4D97-AF65-F5344CB8AC3E}">
        <p14:creationId xmlns:p14="http://schemas.microsoft.com/office/powerpoint/2010/main" val="2615932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8595B7-0EA6-43EC-8966-11EC60AA88D2}"/>
              </a:ext>
            </a:extLst>
          </p:cNvPr>
          <p:cNvSpPr>
            <a:spLocks noGrp="1"/>
          </p:cNvSpPr>
          <p:nvPr>
            <p:ph type="title"/>
          </p:nvPr>
        </p:nvSpPr>
        <p:spPr>
          <a:xfrm>
            <a:off x="2592925" y="624110"/>
            <a:ext cx="8911687" cy="769684"/>
          </a:xfrm>
        </p:spPr>
        <p:txBody>
          <a:bodyPr/>
          <a:lstStyle/>
          <a:p>
            <a:r>
              <a:rPr lang="tr-TR">
                <a:solidFill>
                  <a:schemeClr val="tx1"/>
                </a:solidFill>
              </a:rPr>
              <a:t>Admin Panel – Proje Çalışmalarım Alanı</a:t>
            </a:r>
            <a:endParaRPr lang="tr-TR"/>
          </a:p>
        </p:txBody>
      </p:sp>
      <p:sp>
        <p:nvSpPr>
          <p:cNvPr id="3" name="İçerik Yer Tutucusu 2">
            <a:extLst>
              <a:ext uri="{FF2B5EF4-FFF2-40B4-BE49-F238E27FC236}">
                <a16:creationId xmlns:a16="http://schemas.microsoft.com/office/drawing/2014/main" id="{E31CE522-7891-4414-A4B9-0FFED6D03E54}"/>
              </a:ext>
            </a:extLst>
          </p:cNvPr>
          <p:cNvSpPr>
            <a:spLocks noGrp="1"/>
          </p:cNvSpPr>
          <p:nvPr>
            <p:ph idx="1"/>
          </p:nvPr>
        </p:nvSpPr>
        <p:spPr/>
        <p:txBody>
          <a:bodyPr/>
          <a:lstStyle/>
          <a:p>
            <a:r>
              <a:rPr lang="tr-TR"/>
              <a:t>Butona tıklandığında, resmin adını ve yolunu alıp bu değişkenlere kaydediyor.</a:t>
            </a:r>
          </a:p>
          <a:p>
            <a:r>
              <a:rPr lang="tr-TR"/>
              <a:t>Sonra eklenip eklenmediğini kontrol ediyoruz.Resmin yolunu taşıyoruz.</a:t>
            </a:r>
          </a:p>
          <a:p>
            <a:r>
              <a:rPr lang="tr-TR"/>
              <a:t>Insert ınto metodu ile değişkenlerimizi veritabanındaki alanlarla eşleştiriyoruz ve o olanlara ekleme işlemini gerçekleştiriyoruz.</a:t>
            </a:r>
          </a:p>
          <a:p>
            <a:r>
              <a:rPr lang="tr-TR"/>
              <a:t>Daha sonra işlem başarılı ya da değilse mesaj verdiyoruz.</a:t>
            </a:r>
          </a:p>
        </p:txBody>
      </p:sp>
    </p:spTree>
    <p:extLst>
      <p:ext uri="{BB962C8B-B14F-4D97-AF65-F5344CB8AC3E}">
        <p14:creationId xmlns:p14="http://schemas.microsoft.com/office/powerpoint/2010/main" val="1999343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DEA266-CDCB-42E7-BCB4-604C93D16028}"/>
              </a:ext>
            </a:extLst>
          </p:cNvPr>
          <p:cNvSpPr>
            <a:spLocks noGrp="1"/>
          </p:cNvSpPr>
          <p:nvPr>
            <p:ph type="title"/>
          </p:nvPr>
        </p:nvSpPr>
        <p:spPr>
          <a:xfrm>
            <a:off x="2592925" y="624110"/>
            <a:ext cx="8911687" cy="672030"/>
          </a:xfrm>
        </p:spPr>
        <p:txBody>
          <a:bodyPr/>
          <a:lstStyle/>
          <a:p>
            <a:r>
              <a:rPr lang="tr-TR">
                <a:solidFill>
                  <a:schemeClr val="tx1"/>
                </a:solidFill>
              </a:rPr>
              <a:t>Admin Panel – Proje Çalışmalarım Alanı</a:t>
            </a:r>
            <a:endParaRPr lang="tr-TR"/>
          </a:p>
        </p:txBody>
      </p:sp>
      <p:pic>
        <p:nvPicPr>
          <p:cNvPr id="5" name="Resim 4">
            <a:extLst>
              <a:ext uri="{FF2B5EF4-FFF2-40B4-BE49-F238E27FC236}">
                <a16:creationId xmlns:a16="http://schemas.microsoft.com/office/drawing/2014/main" id="{B1EF3739-0CD0-4EB2-BCB1-A043822B08CA}"/>
              </a:ext>
            </a:extLst>
          </p:cNvPr>
          <p:cNvPicPr>
            <a:picLocks noChangeAspect="1"/>
          </p:cNvPicPr>
          <p:nvPr/>
        </p:nvPicPr>
        <p:blipFill>
          <a:blip r:embed="rId2"/>
          <a:stretch>
            <a:fillRect/>
          </a:stretch>
        </p:blipFill>
        <p:spPr>
          <a:xfrm>
            <a:off x="2307275" y="1402671"/>
            <a:ext cx="9281964" cy="5078028"/>
          </a:xfrm>
          <a:prstGeom prst="rect">
            <a:avLst/>
          </a:prstGeom>
        </p:spPr>
      </p:pic>
    </p:spTree>
    <p:extLst>
      <p:ext uri="{BB962C8B-B14F-4D97-AF65-F5344CB8AC3E}">
        <p14:creationId xmlns:p14="http://schemas.microsoft.com/office/powerpoint/2010/main" val="106812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654DF0-E1CA-465A-8D7D-DB426ABA55BD}"/>
              </a:ext>
            </a:extLst>
          </p:cNvPr>
          <p:cNvSpPr>
            <a:spLocks noGrp="1"/>
          </p:cNvSpPr>
          <p:nvPr>
            <p:ph type="title"/>
          </p:nvPr>
        </p:nvSpPr>
        <p:spPr/>
        <p:txBody>
          <a:bodyPr/>
          <a:lstStyle/>
          <a:p>
            <a:r>
              <a:rPr lang="tr-TR">
                <a:solidFill>
                  <a:schemeClr val="tx1"/>
                </a:solidFill>
              </a:rPr>
              <a:t>Admin Panel – Proje Çalışmalarım Alanı</a:t>
            </a:r>
            <a:endParaRPr lang="tr-TR"/>
          </a:p>
        </p:txBody>
      </p:sp>
      <p:sp>
        <p:nvSpPr>
          <p:cNvPr id="3" name="İçerik Yer Tutucusu 2">
            <a:extLst>
              <a:ext uri="{FF2B5EF4-FFF2-40B4-BE49-F238E27FC236}">
                <a16:creationId xmlns:a16="http://schemas.microsoft.com/office/drawing/2014/main" id="{3B0156A1-CCB6-4DA7-B95A-16467AA89F53}"/>
              </a:ext>
            </a:extLst>
          </p:cNvPr>
          <p:cNvSpPr>
            <a:spLocks noGrp="1"/>
          </p:cNvSpPr>
          <p:nvPr>
            <p:ph idx="1"/>
          </p:nvPr>
        </p:nvSpPr>
        <p:spPr/>
        <p:txBody>
          <a:bodyPr/>
          <a:lstStyle/>
          <a:p>
            <a:r>
              <a:rPr lang="tr-TR"/>
              <a:t>Şimdi de çalışmaların üzerine tıklandığında açılacak detay sayfasına geçiyoruz.</a:t>
            </a:r>
          </a:p>
          <a:p>
            <a:r>
              <a:rPr lang="tr-TR"/>
              <a:t>Öncelikle id değişkeni var mı onu kontrol ediyoruz.</a:t>
            </a:r>
          </a:p>
          <a:p>
            <a:r>
              <a:rPr lang="tr-TR"/>
              <a:t>Diğer sayfalarda yaptığımız işlemleri burada da uyguluyoruz.Obje olarak döndürüyoruz.</a:t>
            </a:r>
          </a:p>
          <a:p>
            <a:r>
              <a:rPr lang="tr-TR"/>
              <a:t>İlgili alanlara başlık,resim, açıklama alanları getiriyoruz.Yine aynı şekilde resmin yolunu belirtmemiz gerekiyor.</a:t>
            </a:r>
          </a:p>
          <a:p>
            <a:endParaRPr lang="tr-TR"/>
          </a:p>
        </p:txBody>
      </p:sp>
    </p:spTree>
    <p:extLst>
      <p:ext uri="{BB962C8B-B14F-4D97-AF65-F5344CB8AC3E}">
        <p14:creationId xmlns:p14="http://schemas.microsoft.com/office/powerpoint/2010/main" val="1350098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F6F496-9093-4C8F-B242-043B36122B07}"/>
              </a:ext>
            </a:extLst>
          </p:cNvPr>
          <p:cNvSpPr>
            <a:spLocks noGrp="1"/>
          </p:cNvSpPr>
          <p:nvPr>
            <p:ph type="title"/>
          </p:nvPr>
        </p:nvSpPr>
        <p:spPr>
          <a:xfrm>
            <a:off x="2592925" y="624110"/>
            <a:ext cx="8911687" cy="787440"/>
          </a:xfrm>
        </p:spPr>
        <p:txBody>
          <a:bodyPr/>
          <a:lstStyle/>
          <a:p>
            <a:r>
              <a:rPr lang="tr-TR">
                <a:solidFill>
                  <a:schemeClr val="tx1"/>
                </a:solidFill>
              </a:rPr>
              <a:t>Admin Panel – Proje Çalışmalarım Alanı</a:t>
            </a:r>
            <a:endParaRPr lang="tr-TR"/>
          </a:p>
        </p:txBody>
      </p:sp>
      <p:pic>
        <p:nvPicPr>
          <p:cNvPr id="11" name="Resim 10">
            <a:extLst>
              <a:ext uri="{FF2B5EF4-FFF2-40B4-BE49-F238E27FC236}">
                <a16:creationId xmlns:a16="http://schemas.microsoft.com/office/drawing/2014/main" id="{C8CC2C0E-8E02-4FF6-9B7D-1BC1BC95C6C9}"/>
              </a:ext>
            </a:extLst>
          </p:cNvPr>
          <p:cNvPicPr>
            <a:picLocks noChangeAspect="1"/>
          </p:cNvPicPr>
          <p:nvPr/>
        </p:nvPicPr>
        <p:blipFill>
          <a:blip r:embed="rId2"/>
          <a:stretch>
            <a:fillRect/>
          </a:stretch>
        </p:blipFill>
        <p:spPr>
          <a:xfrm>
            <a:off x="2377510" y="1552589"/>
            <a:ext cx="8817232" cy="4786067"/>
          </a:xfrm>
          <a:prstGeom prst="rect">
            <a:avLst/>
          </a:prstGeom>
        </p:spPr>
      </p:pic>
    </p:spTree>
    <p:extLst>
      <p:ext uri="{BB962C8B-B14F-4D97-AF65-F5344CB8AC3E}">
        <p14:creationId xmlns:p14="http://schemas.microsoft.com/office/powerpoint/2010/main" val="736930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C4E187-484C-48B0-A039-1ABFBE7D9F1D}"/>
              </a:ext>
            </a:extLst>
          </p:cNvPr>
          <p:cNvSpPr>
            <a:spLocks noGrp="1"/>
          </p:cNvSpPr>
          <p:nvPr>
            <p:ph type="title"/>
          </p:nvPr>
        </p:nvSpPr>
        <p:spPr>
          <a:xfrm>
            <a:off x="2592925" y="624110"/>
            <a:ext cx="8911687" cy="902849"/>
          </a:xfrm>
        </p:spPr>
        <p:txBody>
          <a:bodyPr/>
          <a:lstStyle/>
          <a:p>
            <a:r>
              <a:rPr lang="tr-TR">
                <a:solidFill>
                  <a:schemeClr val="tx1"/>
                </a:solidFill>
              </a:rPr>
              <a:t>Admin Panel – Proje Çalışmalarım Alanı</a:t>
            </a:r>
            <a:endParaRPr lang="tr-TR"/>
          </a:p>
        </p:txBody>
      </p:sp>
      <p:sp>
        <p:nvSpPr>
          <p:cNvPr id="3" name="İçerik Yer Tutucusu 2">
            <a:extLst>
              <a:ext uri="{FF2B5EF4-FFF2-40B4-BE49-F238E27FC236}">
                <a16:creationId xmlns:a16="http://schemas.microsoft.com/office/drawing/2014/main" id="{97B98025-6E84-4D01-9449-37966567A26A}"/>
              </a:ext>
            </a:extLst>
          </p:cNvPr>
          <p:cNvSpPr>
            <a:spLocks noGrp="1"/>
          </p:cNvSpPr>
          <p:nvPr>
            <p:ph idx="1"/>
          </p:nvPr>
        </p:nvSpPr>
        <p:spPr/>
        <p:txBody>
          <a:bodyPr/>
          <a:lstStyle/>
          <a:p>
            <a:r>
              <a:rPr lang="tr-TR"/>
              <a:t>Admin panelinde proje çalışmalarım altında kayıtların listelenmesini sağlıyoruz.</a:t>
            </a:r>
          </a:p>
          <a:p>
            <a:r>
              <a:rPr lang="tr-TR"/>
              <a:t>Öncelikle başlık alanlarının isimlerini veriyoruz.</a:t>
            </a:r>
          </a:p>
          <a:p>
            <a:r>
              <a:rPr lang="tr-TR"/>
              <a:t>Diğer kısımlardaki gibi yapıp işlemlerimize devam ediyoruz.</a:t>
            </a:r>
          </a:p>
          <a:p>
            <a:r>
              <a:rPr lang="tr-TR"/>
              <a:t>İd,başlık ve açıklama değerlerini çekiyoruz.</a:t>
            </a:r>
          </a:p>
          <a:p>
            <a:r>
              <a:rPr lang="tr-TR"/>
              <a:t>Html kullanarak sil ve düzenle ifadeleri koyuyoruz.Sil butonunda id’ye göre sildiriyoruz.</a:t>
            </a:r>
          </a:p>
          <a:p>
            <a:r>
              <a:rPr lang="tr-TR"/>
              <a:t>Güncelle için ayrı bir sayfa oluşturdum onun burda yolunu vererek çağırıyorum.</a:t>
            </a:r>
          </a:p>
          <a:p>
            <a:endParaRPr lang="tr-TR"/>
          </a:p>
          <a:p>
            <a:endParaRPr lang="tr-TR"/>
          </a:p>
        </p:txBody>
      </p:sp>
    </p:spTree>
    <p:extLst>
      <p:ext uri="{BB962C8B-B14F-4D97-AF65-F5344CB8AC3E}">
        <p14:creationId xmlns:p14="http://schemas.microsoft.com/office/powerpoint/2010/main" val="346474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A11186-148B-411F-B44C-6A4C879C811F}"/>
              </a:ext>
            </a:extLst>
          </p:cNvPr>
          <p:cNvSpPr>
            <a:spLocks noGrp="1"/>
          </p:cNvSpPr>
          <p:nvPr>
            <p:ph type="title"/>
          </p:nvPr>
        </p:nvSpPr>
        <p:spPr/>
        <p:txBody>
          <a:bodyPr/>
          <a:lstStyle/>
          <a:p>
            <a:r>
              <a:rPr lang="tr-TR">
                <a:solidFill>
                  <a:schemeClr val="tx1"/>
                </a:solidFill>
              </a:rPr>
              <a:t>Admin Panel – Proje Çalışmalarım Alanı</a:t>
            </a:r>
            <a:endParaRPr lang="tr-TR"/>
          </a:p>
        </p:txBody>
      </p:sp>
      <p:sp>
        <p:nvSpPr>
          <p:cNvPr id="3" name="İçerik Yer Tutucusu 2">
            <a:extLst>
              <a:ext uri="{FF2B5EF4-FFF2-40B4-BE49-F238E27FC236}">
                <a16:creationId xmlns:a16="http://schemas.microsoft.com/office/drawing/2014/main" id="{5D4D690B-83B0-4E33-832B-43722AF8C9A7}"/>
              </a:ext>
            </a:extLst>
          </p:cNvPr>
          <p:cNvSpPr>
            <a:spLocks noGrp="1"/>
          </p:cNvSpPr>
          <p:nvPr>
            <p:ph idx="1"/>
          </p:nvPr>
        </p:nvSpPr>
        <p:spPr>
          <a:xfrm>
            <a:off x="2361782" y="4378911"/>
            <a:ext cx="9373971" cy="1661304"/>
          </a:xfrm>
        </p:spPr>
        <p:txBody>
          <a:bodyPr/>
          <a:lstStyle/>
          <a:p>
            <a:r>
              <a:rPr lang="tr-TR"/>
              <a:t>Silden gelen parametre varsa diyoruz DELETE komutu ile silme işlemini gerçekleştiriyoruz.</a:t>
            </a:r>
          </a:p>
          <a:p>
            <a:r>
              <a:rPr lang="tr-TR"/>
              <a:t>Daha sonra sayfayı yeniletiyoruz ki alanın silindiğini görelim.</a:t>
            </a:r>
          </a:p>
          <a:p>
            <a:endParaRPr lang="tr-TR"/>
          </a:p>
        </p:txBody>
      </p:sp>
      <p:pic>
        <p:nvPicPr>
          <p:cNvPr id="5" name="Resim 4">
            <a:extLst>
              <a:ext uri="{FF2B5EF4-FFF2-40B4-BE49-F238E27FC236}">
                <a16:creationId xmlns:a16="http://schemas.microsoft.com/office/drawing/2014/main" id="{8D69455D-5B5E-41B6-8327-C48D529CB035}"/>
              </a:ext>
            </a:extLst>
          </p:cNvPr>
          <p:cNvPicPr>
            <a:picLocks noChangeAspect="1"/>
          </p:cNvPicPr>
          <p:nvPr/>
        </p:nvPicPr>
        <p:blipFill>
          <a:blip r:embed="rId2"/>
          <a:stretch>
            <a:fillRect/>
          </a:stretch>
        </p:blipFill>
        <p:spPr>
          <a:xfrm>
            <a:off x="2912521" y="1541905"/>
            <a:ext cx="7686664" cy="2195593"/>
          </a:xfrm>
          <a:prstGeom prst="rect">
            <a:avLst/>
          </a:prstGeom>
        </p:spPr>
      </p:pic>
    </p:spTree>
    <p:extLst>
      <p:ext uri="{BB962C8B-B14F-4D97-AF65-F5344CB8AC3E}">
        <p14:creationId xmlns:p14="http://schemas.microsoft.com/office/powerpoint/2010/main" val="145925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CF5197-3225-4526-8D31-7AE51B306EE9}"/>
              </a:ext>
            </a:extLst>
          </p:cNvPr>
          <p:cNvSpPr>
            <a:spLocks noGrp="1"/>
          </p:cNvSpPr>
          <p:nvPr>
            <p:ph type="title"/>
          </p:nvPr>
        </p:nvSpPr>
        <p:spPr>
          <a:xfrm>
            <a:off x="2592925" y="624110"/>
            <a:ext cx="8911687" cy="663152"/>
          </a:xfrm>
        </p:spPr>
        <p:txBody>
          <a:bodyPr/>
          <a:lstStyle/>
          <a:p>
            <a:r>
              <a:rPr lang="tr-TR">
                <a:solidFill>
                  <a:schemeClr val="tx1"/>
                </a:solidFill>
              </a:rPr>
              <a:t>Admin Panel – Proje Çalışmalarım Alanı</a:t>
            </a:r>
            <a:endParaRPr lang="tr-TR"/>
          </a:p>
        </p:txBody>
      </p:sp>
      <p:pic>
        <p:nvPicPr>
          <p:cNvPr id="5" name="Resim 4">
            <a:extLst>
              <a:ext uri="{FF2B5EF4-FFF2-40B4-BE49-F238E27FC236}">
                <a16:creationId xmlns:a16="http://schemas.microsoft.com/office/drawing/2014/main" id="{2D97DD71-486A-46DB-BEB3-F26764DCF44F}"/>
              </a:ext>
            </a:extLst>
          </p:cNvPr>
          <p:cNvPicPr>
            <a:picLocks noChangeAspect="1"/>
          </p:cNvPicPr>
          <p:nvPr/>
        </p:nvPicPr>
        <p:blipFill>
          <a:blip r:embed="rId2"/>
          <a:stretch>
            <a:fillRect/>
          </a:stretch>
        </p:blipFill>
        <p:spPr>
          <a:xfrm>
            <a:off x="2041864" y="1793289"/>
            <a:ext cx="5006904" cy="4751225"/>
          </a:xfrm>
          <a:prstGeom prst="rect">
            <a:avLst/>
          </a:prstGeom>
        </p:spPr>
      </p:pic>
      <p:pic>
        <p:nvPicPr>
          <p:cNvPr id="7" name="Resim 6">
            <a:extLst>
              <a:ext uri="{FF2B5EF4-FFF2-40B4-BE49-F238E27FC236}">
                <a16:creationId xmlns:a16="http://schemas.microsoft.com/office/drawing/2014/main" id="{E4B647A4-F6C7-4DB8-98F6-460B001F0A3D}"/>
              </a:ext>
            </a:extLst>
          </p:cNvPr>
          <p:cNvPicPr>
            <a:picLocks noChangeAspect="1"/>
          </p:cNvPicPr>
          <p:nvPr/>
        </p:nvPicPr>
        <p:blipFill>
          <a:blip r:embed="rId3"/>
          <a:stretch>
            <a:fillRect/>
          </a:stretch>
        </p:blipFill>
        <p:spPr>
          <a:xfrm>
            <a:off x="7165500" y="1793289"/>
            <a:ext cx="4347141" cy="4751225"/>
          </a:xfrm>
          <a:prstGeom prst="rect">
            <a:avLst/>
          </a:prstGeom>
        </p:spPr>
      </p:pic>
    </p:spTree>
    <p:extLst>
      <p:ext uri="{BB962C8B-B14F-4D97-AF65-F5344CB8AC3E}">
        <p14:creationId xmlns:p14="http://schemas.microsoft.com/office/powerpoint/2010/main" val="2446022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11B472-3223-4D39-896B-1174EBA097F5}"/>
              </a:ext>
            </a:extLst>
          </p:cNvPr>
          <p:cNvSpPr>
            <a:spLocks noGrp="1"/>
          </p:cNvSpPr>
          <p:nvPr>
            <p:ph type="title"/>
          </p:nvPr>
        </p:nvSpPr>
        <p:spPr/>
        <p:txBody>
          <a:bodyPr/>
          <a:lstStyle/>
          <a:p>
            <a:r>
              <a:rPr lang="tr-TR">
                <a:solidFill>
                  <a:schemeClr val="tx1"/>
                </a:solidFill>
              </a:rPr>
              <a:t>Admin Panel – Proje Çalışmalarım Alanı</a:t>
            </a:r>
            <a:endParaRPr lang="tr-TR"/>
          </a:p>
        </p:txBody>
      </p:sp>
      <p:sp>
        <p:nvSpPr>
          <p:cNvPr id="3" name="İçerik Yer Tutucusu 2">
            <a:extLst>
              <a:ext uri="{FF2B5EF4-FFF2-40B4-BE49-F238E27FC236}">
                <a16:creationId xmlns:a16="http://schemas.microsoft.com/office/drawing/2014/main" id="{616371C2-FDD7-4DCB-B997-CEB14A1C2916}"/>
              </a:ext>
            </a:extLst>
          </p:cNvPr>
          <p:cNvSpPr>
            <a:spLocks noGrp="1"/>
          </p:cNvSpPr>
          <p:nvPr>
            <p:ph idx="1"/>
          </p:nvPr>
        </p:nvSpPr>
        <p:spPr/>
        <p:txBody>
          <a:bodyPr/>
          <a:lstStyle/>
          <a:p>
            <a:r>
              <a:rPr lang="tr-TR"/>
              <a:t>Güncelle işlemi için yeni bir sayfa oluşturduk.Aynı alanları bu sayfaya da koyduk.Burada farklı olan sadece ekle butonu değilde güncelleme butonunun olmaması ve listeleme ekranının olmaması.</a:t>
            </a:r>
          </a:p>
          <a:p>
            <a:r>
              <a:rPr lang="tr-TR"/>
              <a:t>İşlemlere başlıyoruz.Yine daha önce yaptıklarımıza çok benzer.</a:t>
            </a:r>
          </a:p>
          <a:p>
            <a:r>
              <a:rPr lang="tr-TR"/>
              <a:t>Butona tıklandığında diyoruz resim adını ve yolunu alıyoruz.</a:t>
            </a:r>
          </a:p>
          <a:p>
            <a:r>
              <a:rPr lang="tr-TR"/>
              <a:t>Update metodu ile veritabanındaki alanları ve yeni girilen alanları alıp birbiriyle güncelliyoruz.</a:t>
            </a:r>
          </a:p>
          <a:p>
            <a:r>
              <a:rPr lang="tr-TR"/>
              <a:t>Eğer işlem doğru ya da yanlış gerçekleştiyse bir uyarı veriyoruz.</a:t>
            </a:r>
          </a:p>
          <a:p>
            <a:r>
              <a:rPr lang="tr-TR"/>
              <a:t>Değilse diyoruz resim alanını çıkıyoruz ve resim seçilmediyse bile güncellememizin gerçekleşmesini sağlıyoruz.</a:t>
            </a:r>
          </a:p>
          <a:p>
            <a:endParaRPr lang="tr-TR"/>
          </a:p>
          <a:p>
            <a:endParaRPr lang="tr-TR"/>
          </a:p>
        </p:txBody>
      </p:sp>
    </p:spTree>
    <p:extLst>
      <p:ext uri="{BB962C8B-B14F-4D97-AF65-F5344CB8AC3E}">
        <p14:creationId xmlns:p14="http://schemas.microsoft.com/office/powerpoint/2010/main" val="471276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B8FCDF-524F-4D98-8B76-98866556B535}"/>
              </a:ext>
            </a:extLst>
          </p:cNvPr>
          <p:cNvSpPr>
            <a:spLocks noGrp="1"/>
          </p:cNvSpPr>
          <p:nvPr>
            <p:ph type="title"/>
          </p:nvPr>
        </p:nvSpPr>
        <p:spPr>
          <a:xfrm>
            <a:off x="2592925" y="624110"/>
            <a:ext cx="8911687" cy="982748"/>
          </a:xfrm>
        </p:spPr>
        <p:txBody>
          <a:bodyPr/>
          <a:lstStyle/>
          <a:p>
            <a:r>
              <a:rPr lang="tr-TR">
                <a:solidFill>
                  <a:schemeClr val="tx1"/>
                </a:solidFill>
              </a:rPr>
              <a:t>Admin Panel – Hakkımda Alanı</a:t>
            </a:r>
            <a:endParaRPr lang="tr-TR"/>
          </a:p>
        </p:txBody>
      </p:sp>
      <p:sp>
        <p:nvSpPr>
          <p:cNvPr id="3" name="İçerik Yer Tutucusu 2">
            <a:extLst>
              <a:ext uri="{FF2B5EF4-FFF2-40B4-BE49-F238E27FC236}">
                <a16:creationId xmlns:a16="http://schemas.microsoft.com/office/drawing/2014/main" id="{FD303CEB-DB57-4BD9-A9A8-94B7B829FD25}"/>
              </a:ext>
            </a:extLst>
          </p:cNvPr>
          <p:cNvSpPr>
            <a:spLocks noGrp="1"/>
          </p:cNvSpPr>
          <p:nvPr>
            <p:ph idx="1"/>
          </p:nvPr>
        </p:nvSpPr>
        <p:spPr>
          <a:xfrm>
            <a:off x="2580232" y="1718569"/>
            <a:ext cx="8915400" cy="2942208"/>
          </a:xfrm>
        </p:spPr>
        <p:txBody>
          <a:bodyPr/>
          <a:lstStyle/>
          <a:p>
            <a:r>
              <a:rPr lang="tr-TR"/>
              <a:t>Admin paneli tasarımı için benzer işlemler kullandığım için o kısımları geçiyorum.</a:t>
            </a:r>
          </a:p>
          <a:p>
            <a:r>
              <a:rPr lang="tr-TR"/>
              <a:t>Bu kısımda sadece güncelleme butonu bulunmaktadır.Hakkımda bölümü aktif olarak değişmeyeceği için diğer ifadeleri kullanmadım.Yine aynı şekilde resim olduğunda ve resim olmadığında güncelleme yapmasına dair bir işlem yaptım.Aynı işlemleri birden fazla yaptığımdan bu sayfa için olan kodu buraya koymadım.</a:t>
            </a:r>
          </a:p>
        </p:txBody>
      </p:sp>
    </p:spTree>
    <p:extLst>
      <p:ext uri="{BB962C8B-B14F-4D97-AF65-F5344CB8AC3E}">
        <p14:creationId xmlns:p14="http://schemas.microsoft.com/office/powerpoint/2010/main" val="325110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37F306-C53A-47A9-80D5-268898DB2BAF}"/>
              </a:ext>
            </a:extLst>
          </p:cNvPr>
          <p:cNvSpPr>
            <a:spLocks noGrp="1"/>
          </p:cNvSpPr>
          <p:nvPr>
            <p:ph type="title"/>
          </p:nvPr>
        </p:nvSpPr>
        <p:spPr>
          <a:xfrm>
            <a:off x="2592925" y="624110"/>
            <a:ext cx="8911687" cy="991626"/>
          </a:xfrm>
        </p:spPr>
        <p:txBody>
          <a:bodyPr/>
          <a:lstStyle/>
          <a:p>
            <a:r>
              <a:rPr lang="tr-TR">
                <a:solidFill>
                  <a:schemeClr val="tx1"/>
                </a:solidFill>
              </a:rPr>
              <a:t>Portfolyo sitesi içeriği</a:t>
            </a:r>
          </a:p>
        </p:txBody>
      </p:sp>
      <p:sp>
        <p:nvSpPr>
          <p:cNvPr id="3" name="İçerik Yer Tutucusu 2">
            <a:extLst>
              <a:ext uri="{FF2B5EF4-FFF2-40B4-BE49-F238E27FC236}">
                <a16:creationId xmlns:a16="http://schemas.microsoft.com/office/drawing/2014/main" id="{CC47D218-35B3-4FFF-A2EC-A712F20DD9D2}"/>
              </a:ext>
            </a:extLst>
          </p:cNvPr>
          <p:cNvSpPr>
            <a:spLocks noGrp="1"/>
          </p:cNvSpPr>
          <p:nvPr>
            <p:ph idx="1"/>
          </p:nvPr>
        </p:nvSpPr>
        <p:spPr>
          <a:xfrm>
            <a:off x="2589212" y="2133600"/>
            <a:ext cx="8915400" cy="2216458"/>
          </a:xfrm>
        </p:spPr>
        <p:txBody>
          <a:bodyPr/>
          <a:lstStyle/>
          <a:p>
            <a:r>
              <a:rPr lang="tr-TR"/>
              <a:t>Sitede kendi çalışmalarımı paylaşabileceğim, ekleme,silme, güncelleme gibi işlemleri admin paneli vasıtasıyla yapacağım.Bunun için atom editörü ve veritabanı için navicat programını kullanacağım.</a:t>
            </a:r>
          </a:p>
          <a:p>
            <a:r>
              <a:rPr lang="tr-TR"/>
              <a:t>Öncelikle veritabanı şablonumu oluşturduktan sonra bunu programda hazırlamaya geliyor.Ben daha önce alanları oluşturduğum için hızlıca yapımını gerçekleştiriyorum.</a:t>
            </a:r>
          </a:p>
        </p:txBody>
      </p:sp>
    </p:spTree>
    <p:extLst>
      <p:ext uri="{BB962C8B-B14F-4D97-AF65-F5344CB8AC3E}">
        <p14:creationId xmlns:p14="http://schemas.microsoft.com/office/powerpoint/2010/main" val="386782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05FB9D-E186-4179-9663-934635F43ED9}"/>
              </a:ext>
            </a:extLst>
          </p:cNvPr>
          <p:cNvSpPr>
            <a:spLocks noGrp="1"/>
          </p:cNvSpPr>
          <p:nvPr>
            <p:ph type="title"/>
          </p:nvPr>
        </p:nvSpPr>
        <p:spPr>
          <a:xfrm>
            <a:off x="2592925" y="624110"/>
            <a:ext cx="8911687" cy="920605"/>
          </a:xfrm>
        </p:spPr>
        <p:txBody>
          <a:bodyPr/>
          <a:lstStyle/>
          <a:p>
            <a:r>
              <a:rPr lang="tr-TR">
                <a:solidFill>
                  <a:schemeClr val="tx1"/>
                </a:solidFill>
              </a:rPr>
              <a:t>Admin Panel – İletişim Alanı</a:t>
            </a:r>
            <a:endParaRPr lang="tr-TR"/>
          </a:p>
        </p:txBody>
      </p:sp>
      <p:sp>
        <p:nvSpPr>
          <p:cNvPr id="3" name="İçerik Yer Tutucusu 2">
            <a:extLst>
              <a:ext uri="{FF2B5EF4-FFF2-40B4-BE49-F238E27FC236}">
                <a16:creationId xmlns:a16="http://schemas.microsoft.com/office/drawing/2014/main" id="{98E2E920-F38B-4224-8676-B36C2C82E9A7}"/>
              </a:ext>
            </a:extLst>
          </p:cNvPr>
          <p:cNvSpPr>
            <a:spLocks noGrp="1"/>
          </p:cNvSpPr>
          <p:nvPr>
            <p:ph idx="1"/>
          </p:nvPr>
        </p:nvSpPr>
        <p:spPr>
          <a:xfrm>
            <a:off x="7355572" y="1695634"/>
            <a:ext cx="3945702" cy="4646343"/>
          </a:xfrm>
        </p:spPr>
        <p:txBody>
          <a:bodyPr/>
          <a:lstStyle/>
          <a:p>
            <a:r>
              <a:rPr lang="tr-TR"/>
              <a:t>İletişim alanında bulunan mesaj gönderme işlemini gerçekleştiriyoruz.Butona tıklandığında diyoruz, textlerden alınan isim,email ve mesaj bilgisini veritabanındaki bu alanlara ekletiyoruz.Eğer kaydetme işlemi gerçekleşiyorsa başarı, gerçekleşmiyorsa hata mesajı veriyoruz.</a:t>
            </a:r>
          </a:p>
        </p:txBody>
      </p:sp>
      <p:pic>
        <p:nvPicPr>
          <p:cNvPr id="5" name="Resim 4">
            <a:extLst>
              <a:ext uri="{FF2B5EF4-FFF2-40B4-BE49-F238E27FC236}">
                <a16:creationId xmlns:a16="http://schemas.microsoft.com/office/drawing/2014/main" id="{2F7DF9FC-254D-481E-8E84-34B99B1714FE}"/>
              </a:ext>
            </a:extLst>
          </p:cNvPr>
          <p:cNvPicPr>
            <a:picLocks noChangeAspect="1"/>
          </p:cNvPicPr>
          <p:nvPr/>
        </p:nvPicPr>
        <p:blipFill>
          <a:blip r:embed="rId2"/>
          <a:stretch>
            <a:fillRect/>
          </a:stretch>
        </p:blipFill>
        <p:spPr>
          <a:xfrm>
            <a:off x="2494727" y="1713390"/>
            <a:ext cx="4634041" cy="4628588"/>
          </a:xfrm>
          <a:prstGeom prst="rect">
            <a:avLst/>
          </a:prstGeom>
        </p:spPr>
      </p:pic>
    </p:spTree>
    <p:extLst>
      <p:ext uri="{BB962C8B-B14F-4D97-AF65-F5344CB8AC3E}">
        <p14:creationId xmlns:p14="http://schemas.microsoft.com/office/powerpoint/2010/main" val="236033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CB3290-2BDB-4CF5-887B-38E04F77AAC8}"/>
              </a:ext>
            </a:extLst>
          </p:cNvPr>
          <p:cNvSpPr>
            <a:spLocks noGrp="1"/>
          </p:cNvSpPr>
          <p:nvPr>
            <p:ph type="title"/>
          </p:nvPr>
        </p:nvSpPr>
        <p:spPr>
          <a:xfrm>
            <a:off x="2592925" y="624110"/>
            <a:ext cx="8911687" cy="1080403"/>
          </a:xfrm>
        </p:spPr>
        <p:txBody>
          <a:bodyPr/>
          <a:lstStyle/>
          <a:p>
            <a:r>
              <a:rPr lang="tr-TR">
                <a:solidFill>
                  <a:schemeClr val="tx1"/>
                </a:solidFill>
              </a:rPr>
              <a:t>Admin Panel – İletişim Alanı</a:t>
            </a:r>
            <a:endParaRPr lang="tr-TR"/>
          </a:p>
        </p:txBody>
      </p:sp>
      <p:sp>
        <p:nvSpPr>
          <p:cNvPr id="3" name="İçerik Yer Tutucusu 2">
            <a:extLst>
              <a:ext uri="{FF2B5EF4-FFF2-40B4-BE49-F238E27FC236}">
                <a16:creationId xmlns:a16="http://schemas.microsoft.com/office/drawing/2014/main" id="{093EADFA-61E0-4BEB-A348-C2340473CCCA}"/>
              </a:ext>
            </a:extLst>
          </p:cNvPr>
          <p:cNvSpPr>
            <a:spLocks noGrp="1"/>
          </p:cNvSpPr>
          <p:nvPr>
            <p:ph idx="1"/>
          </p:nvPr>
        </p:nvSpPr>
        <p:spPr/>
        <p:txBody>
          <a:bodyPr/>
          <a:lstStyle/>
          <a:p>
            <a:r>
              <a:rPr lang="tr-TR"/>
              <a:t>rowCount ile okunmamış yani durumu 0 olan satırların sayısını verecek.O değeri sayi değişkenine atıyoruz ve onu aşağıda sol tarafta bulunan barın iletişim alanında çağırıyoruz.Böylece okunmamış mesajların sayısının sol listede görünmesini sağlıyoruz.</a:t>
            </a:r>
          </a:p>
          <a:p>
            <a:r>
              <a:rPr lang="tr-TR"/>
              <a:t>Daha sonra proje çalışmaları sayfasında oluşturduğumuz gibi bir tablo oluşturuyoruz.Böylece gelen mesajların ekranımızda listelenebilir ve düzenlenebilir olmasını sağlıycaz.</a:t>
            </a:r>
          </a:p>
        </p:txBody>
      </p:sp>
    </p:spTree>
    <p:extLst>
      <p:ext uri="{BB962C8B-B14F-4D97-AF65-F5344CB8AC3E}">
        <p14:creationId xmlns:p14="http://schemas.microsoft.com/office/powerpoint/2010/main" val="2421647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7656C8-1788-49D2-A84D-5B941C436B72}"/>
              </a:ext>
            </a:extLst>
          </p:cNvPr>
          <p:cNvSpPr>
            <a:spLocks noGrp="1"/>
          </p:cNvSpPr>
          <p:nvPr>
            <p:ph type="title"/>
          </p:nvPr>
        </p:nvSpPr>
        <p:spPr/>
        <p:txBody>
          <a:bodyPr/>
          <a:lstStyle/>
          <a:p>
            <a:r>
              <a:rPr lang="tr-TR">
                <a:solidFill>
                  <a:schemeClr val="tx1"/>
                </a:solidFill>
              </a:rPr>
              <a:t>Admin Panel – İletişim Alanı</a:t>
            </a:r>
            <a:endParaRPr lang="tr-TR"/>
          </a:p>
        </p:txBody>
      </p:sp>
      <p:sp>
        <p:nvSpPr>
          <p:cNvPr id="3" name="İçerik Yer Tutucusu 2">
            <a:extLst>
              <a:ext uri="{FF2B5EF4-FFF2-40B4-BE49-F238E27FC236}">
                <a16:creationId xmlns:a16="http://schemas.microsoft.com/office/drawing/2014/main" id="{B739DE55-C876-43FE-B767-9A1D6D2B3BB1}"/>
              </a:ext>
            </a:extLst>
          </p:cNvPr>
          <p:cNvSpPr>
            <a:spLocks noGrp="1"/>
          </p:cNvSpPr>
          <p:nvPr>
            <p:ph idx="1"/>
          </p:nvPr>
        </p:nvSpPr>
        <p:spPr>
          <a:xfrm>
            <a:off x="8318377" y="1830664"/>
            <a:ext cx="2831128" cy="3777622"/>
          </a:xfrm>
        </p:spPr>
        <p:txBody>
          <a:bodyPr/>
          <a:lstStyle/>
          <a:p>
            <a:r>
              <a:rPr lang="tr-TR"/>
              <a:t>Tabloda listelenecek veritabanı alanlarını giriyoruz.Daha sonra o alanları row ile çağırıyoruz.</a:t>
            </a:r>
          </a:p>
        </p:txBody>
      </p:sp>
      <p:pic>
        <p:nvPicPr>
          <p:cNvPr id="5" name="Resim 4">
            <a:extLst>
              <a:ext uri="{FF2B5EF4-FFF2-40B4-BE49-F238E27FC236}">
                <a16:creationId xmlns:a16="http://schemas.microsoft.com/office/drawing/2014/main" id="{BE2371C1-4BE2-4510-A9B9-CC7AFF9147AA}"/>
              </a:ext>
            </a:extLst>
          </p:cNvPr>
          <p:cNvPicPr>
            <a:picLocks noChangeAspect="1"/>
          </p:cNvPicPr>
          <p:nvPr/>
        </p:nvPicPr>
        <p:blipFill>
          <a:blip r:embed="rId2"/>
          <a:stretch>
            <a:fillRect/>
          </a:stretch>
        </p:blipFill>
        <p:spPr>
          <a:xfrm>
            <a:off x="2121944" y="1830664"/>
            <a:ext cx="6066046" cy="3924640"/>
          </a:xfrm>
          <a:prstGeom prst="rect">
            <a:avLst/>
          </a:prstGeom>
        </p:spPr>
      </p:pic>
    </p:spTree>
    <p:extLst>
      <p:ext uri="{BB962C8B-B14F-4D97-AF65-F5344CB8AC3E}">
        <p14:creationId xmlns:p14="http://schemas.microsoft.com/office/powerpoint/2010/main" val="233221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AFE8FA-8506-4D5C-AB87-328110B56FEB}"/>
              </a:ext>
            </a:extLst>
          </p:cNvPr>
          <p:cNvSpPr>
            <a:spLocks noGrp="1"/>
          </p:cNvSpPr>
          <p:nvPr>
            <p:ph type="title"/>
          </p:nvPr>
        </p:nvSpPr>
        <p:spPr/>
        <p:txBody>
          <a:bodyPr/>
          <a:lstStyle/>
          <a:p>
            <a:r>
              <a:rPr lang="tr-TR">
                <a:solidFill>
                  <a:schemeClr val="tx1"/>
                </a:solidFill>
              </a:rPr>
              <a:t>Admin Panel – İletişim Alanı</a:t>
            </a:r>
            <a:endParaRPr lang="tr-TR"/>
          </a:p>
        </p:txBody>
      </p:sp>
      <p:sp>
        <p:nvSpPr>
          <p:cNvPr id="7" name="İçerik Yer Tutucusu 6">
            <a:extLst>
              <a:ext uri="{FF2B5EF4-FFF2-40B4-BE49-F238E27FC236}">
                <a16:creationId xmlns:a16="http://schemas.microsoft.com/office/drawing/2014/main" id="{E4EB7A66-C8B3-4072-88BC-37D21CDBC001}"/>
              </a:ext>
            </a:extLst>
          </p:cNvPr>
          <p:cNvSpPr>
            <a:spLocks noGrp="1"/>
          </p:cNvSpPr>
          <p:nvPr>
            <p:ph idx="1"/>
          </p:nvPr>
        </p:nvSpPr>
        <p:spPr>
          <a:xfrm>
            <a:off x="2495270" y="4636128"/>
            <a:ext cx="8246710" cy="1977735"/>
          </a:xfrm>
        </p:spPr>
        <p:txBody>
          <a:bodyPr>
            <a:normAutofit fontScale="92500" lnSpcReduction="10000"/>
          </a:bodyPr>
          <a:lstStyle/>
          <a:p>
            <a:r>
              <a:rPr lang="tr-TR"/>
              <a:t>Okundu-Okunmadı alanı</a:t>
            </a:r>
          </a:p>
          <a:p>
            <a:r>
              <a:rPr lang="tr-TR"/>
              <a:t>Eğer durum 0 sa diyoruz,label-danger (yani üzeri kırmızı olan bir label çesidi) şekilnde okunmadı yazsın.</a:t>
            </a:r>
          </a:p>
          <a:p>
            <a:r>
              <a:rPr lang="tr-TR"/>
              <a:t>Eğer durum 1 ise aynı şekilde label-success ile yeşil dolgulu okundu yazısı yazsın.</a:t>
            </a:r>
          </a:p>
          <a:p>
            <a:r>
              <a:rPr lang="tr-TR"/>
              <a:t>Diğer yerlerdeki gibi oku ve sil butonu koyduruyoruz.</a:t>
            </a:r>
          </a:p>
          <a:p>
            <a:endParaRPr lang="tr-TR"/>
          </a:p>
        </p:txBody>
      </p:sp>
      <p:pic>
        <p:nvPicPr>
          <p:cNvPr id="9" name="Resim 8">
            <a:extLst>
              <a:ext uri="{FF2B5EF4-FFF2-40B4-BE49-F238E27FC236}">
                <a16:creationId xmlns:a16="http://schemas.microsoft.com/office/drawing/2014/main" id="{3E4F7724-6CAC-4AB8-8597-BAB2FD9012E6}"/>
              </a:ext>
            </a:extLst>
          </p:cNvPr>
          <p:cNvPicPr>
            <a:picLocks noChangeAspect="1"/>
          </p:cNvPicPr>
          <p:nvPr/>
        </p:nvPicPr>
        <p:blipFill>
          <a:blip r:embed="rId2"/>
          <a:stretch>
            <a:fillRect/>
          </a:stretch>
        </p:blipFill>
        <p:spPr>
          <a:xfrm>
            <a:off x="2930715" y="1378492"/>
            <a:ext cx="6561389" cy="3124471"/>
          </a:xfrm>
          <a:prstGeom prst="rect">
            <a:avLst/>
          </a:prstGeom>
        </p:spPr>
      </p:pic>
    </p:spTree>
    <p:extLst>
      <p:ext uri="{BB962C8B-B14F-4D97-AF65-F5344CB8AC3E}">
        <p14:creationId xmlns:p14="http://schemas.microsoft.com/office/powerpoint/2010/main" val="1296677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87F8E4-D6E3-4A67-BF8D-783359744077}"/>
              </a:ext>
            </a:extLst>
          </p:cNvPr>
          <p:cNvSpPr>
            <a:spLocks noGrp="1"/>
          </p:cNvSpPr>
          <p:nvPr>
            <p:ph type="title"/>
          </p:nvPr>
        </p:nvSpPr>
        <p:spPr/>
        <p:txBody>
          <a:bodyPr/>
          <a:lstStyle/>
          <a:p>
            <a:r>
              <a:rPr lang="tr-TR">
                <a:solidFill>
                  <a:schemeClr val="tx1"/>
                </a:solidFill>
              </a:rPr>
              <a:t>Admin Panel – İletişim Alanı</a:t>
            </a:r>
            <a:endParaRPr lang="tr-TR"/>
          </a:p>
        </p:txBody>
      </p:sp>
      <p:sp>
        <p:nvSpPr>
          <p:cNvPr id="3" name="İçerik Yer Tutucusu 2">
            <a:extLst>
              <a:ext uri="{FF2B5EF4-FFF2-40B4-BE49-F238E27FC236}">
                <a16:creationId xmlns:a16="http://schemas.microsoft.com/office/drawing/2014/main" id="{C098C656-1435-4855-B3FE-A95B9EEBEB16}"/>
              </a:ext>
            </a:extLst>
          </p:cNvPr>
          <p:cNvSpPr>
            <a:spLocks noGrp="1"/>
          </p:cNvSpPr>
          <p:nvPr>
            <p:ph idx="1"/>
          </p:nvPr>
        </p:nvSpPr>
        <p:spPr>
          <a:xfrm>
            <a:off x="2589212" y="2133600"/>
            <a:ext cx="8915400" cy="2287480"/>
          </a:xfrm>
        </p:spPr>
        <p:txBody>
          <a:bodyPr>
            <a:normAutofit/>
          </a:bodyPr>
          <a:lstStyle/>
          <a:p>
            <a:r>
              <a:rPr lang="tr-TR"/>
              <a:t>Sil işlemini yine diğer sayfalardaki gibi yaptım.</a:t>
            </a:r>
          </a:p>
          <a:p>
            <a:r>
              <a:rPr lang="tr-TR"/>
              <a:t>Mesajı görebilmek için oku.php isimli bir sayfa açıyoruz.</a:t>
            </a:r>
          </a:p>
          <a:p>
            <a:r>
              <a:rPr lang="tr-TR"/>
              <a:t>Basit bit html koduyla mesajı, göndereni ve tarihi görebileceğimiz bir sayfa oluşturdum.</a:t>
            </a:r>
          </a:p>
          <a:p>
            <a:r>
              <a:rPr lang="tr-TR"/>
              <a:t>Alanın okundu olarak değişmesi için aşağıdaki işlemi yapıyrouz.Durum değiştiyse yazı da değişmiş oluyor.</a:t>
            </a:r>
          </a:p>
        </p:txBody>
      </p:sp>
      <p:pic>
        <p:nvPicPr>
          <p:cNvPr id="5" name="Resim 4">
            <a:extLst>
              <a:ext uri="{FF2B5EF4-FFF2-40B4-BE49-F238E27FC236}">
                <a16:creationId xmlns:a16="http://schemas.microsoft.com/office/drawing/2014/main" id="{17D1D3EA-19BD-4EFE-BCA0-7620AF0073D6}"/>
              </a:ext>
            </a:extLst>
          </p:cNvPr>
          <p:cNvPicPr>
            <a:picLocks noChangeAspect="1"/>
          </p:cNvPicPr>
          <p:nvPr/>
        </p:nvPicPr>
        <p:blipFill>
          <a:blip r:embed="rId2"/>
          <a:stretch>
            <a:fillRect/>
          </a:stretch>
        </p:blipFill>
        <p:spPr>
          <a:xfrm>
            <a:off x="2589212" y="4828714"/>
            <a:ext cx="8383588" cy="861272"/>
          </a:xfrm>
          <a:prstGeom prst="rect">
            <a:avLst/>
          </a:prstGeom>
        </p:spPr>
      </p:pic>
    </p:spTree>
    <p:extLst>
      <p:ext uri="{BB962C8B-B14F-4D97-AF65-F5344CB8AC3E}">
        <p14:creationId xmlns:p14="http://schemas.microsoft.com/office/powerpoint/2010/main" val="300403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2237B4-FC94-4448-BCDA-3A7A9B4F8A34}"/>
              </a:ext>
            </a:extLst>
          </p:cNvPr>
          <p:cNvSpPr>
            <a:spLocks noGrp="1"/>
          </p:cNvSpPr>
          <p:nvPr>
            <p:ph type="title"/>
          </p:nvPr>
        </p:nvSpPr>
        <p:spPr/>
        <p:txBody>
          <a:bodyPr/>
          <a:lstStyle/>
          <a:p>
            <a:r>
              <a:rPr lang="tr-TR">
                <a:solidFill>
                  <a:schemeClr val="tx1"/>
                </a:solidFill>
              </a:rPr>
              <a:t>Admin Panel – Ayarlar Alanı</a:t>
            </a:r>
            <a:endParaRPr lang="tr-TR"/>
          </a:p>
        </p:txBody>
      </p:sp>
      <p:sp>
        <p:nvSpPr>
          <p:cNvPr id="3" name="İçerik Yer Tutucusu 2">
            <a:extLst>
              <a:ext uri="{FF2B5EF4-FFF2-40B4-BE49-F238E27FC236}">
                <a16:creationId xmlns:a16="http://schemas.microsoft.com/office/drawing/2014/main" id="{8F4ED95F-C7F3-4243-9355-124C7B835310}"/>
              </a:ext>
            </a:extLst>
          </p:cNvPr>
          <p:cNvSpPr>
            <a:spLocks noGrp="1"/>
          </p:cNvSpPr>
          <p:nvPr>
            <p:ph idx="1"/>
          </p:nvPr>
        </p:nvSpPr>
        <p:spPr/>
        <p:txBody>
          <a:bodyPr/>
          <a:lstStyle/>
          <a:p>
            <a:r>
              <a:rPr lang="tr-TR"/>
              <a:t>Ayarlar kısmında yöneticinin kendi bilgilerini değiştirebileceği bir alandır.</a:t>
            </a:r>
          </a:p>
          <a:p>
            <a:r>
              <a:rPr lang="tr-TR"/>
              <a:t>Bu kısmın işlemleri diğer sayfalarla aynı olduğu için tekrar bahsetmiyorum.</a:t>
            </a:r>
          </a:p>
          <a:p>
            <a:r>
              <a:rPr lang="tr-TR"/>
              <a:t>Ben bu kısmın pek fazla kullanılacağını düşünmüyorum.Çünkü bizim tek bir yöneticimiz olacağından ötürü yönetici veritabanında kolaylıkla işlemini halledebilir.</a:t>
            </a:r>
          </a:p>
          <a:p>
            <a:r>
              <a:rPr lang="tr-TR"/>
              <a:t>Bu kısımda bulunan güncelle butonunda bir sorun olduğundan dolayı düzgün çalışmıyor.Ama proje github a yükleneceğinden ötürü o kısmı silmedim.Belki bir başkası düzeltebilir.</a:t>
            </a:r>
          </a:p>
          <a:p>
            <a:endParaRPr lang="tr-TR"/>
          </a:p>
        </p:txBody>
      </p:sp>
    </p:spTree>
    <p:extLst>
      <p:ext uri="{BB962C8B-B14F-4D97-AF65-F5344CB8AC3E}">
        <p14:creationId xmlns:p14="http://schemas.microsoft.com/office/powerpoint/2010/main" val="3479682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01628CC-842B-4454-B4F1-9419177B8CCC}"/>
              </a:ext>
            </a:extLst>
          </p:cNvPr>
          <p:cNvSpPr>
            <a:spLocks noGrp="1"/>
          </p:cNvSpPr>
          <p:nvPr>
            <p:ph type="title"/>
          </p:nvPr>
        </p:nvSpPr>
        <p:spPr>
          <a:xfrm>
            <a:off x="2592925" y="624110"/>
            <a:ext cx="8911687" cy="733434"/>
          </a:xfrm>
        </p:spPr>
        <p:txBody>
          <a:bodyPr/>
          <a:lstStyle/>
          <a:p>
            <a:r>
              <a:rPr lang="tr-TR">
                <a:solidFill>
                  <a:schemeClr val="tx1"/>
                </a:solidFill>
              </a:rPr>
              <a:t>Admin Paneli – Login Sayfası</a:t>
            </a:r>
          </a:p>
        </p:txBody>
      </p:sp>
      <p:sp>
        <p:nvSpPr>
          <p:cNvPr id="3" name="İçerik Yer Tutucusu 2">
            <a:extLst>
              <a:ext uri="{FF2B5EF4-FFF2-40B4-BE49-F238E27FC236}">
                <a16:creationId xmlns:a16="http://schemas.microsoft.com/office/drawing/2014/main" id="{DD3011C3-5E97-4E01-8D5E-EBB421EEAE1F}"/>
              </a:ext>
            </a:extLst>
          </p:cNvPr>
          <p:cNvSpPr>
            <a:spLocks noGrp="1"/>
          </p:cNvSpPr>
          <p:nvPr>
            <p:ph idx="1"/>
          </p:nvPr>
        </p:nvSpPr>
        <p:spPr>
          <a:xfrm>
            <a:off x="2305127" y="1357544"/>
            <a:ext cx="8915400" cy="790852"/>
          </a:xfrm>
        </p:spPr>
        <p:txBody>
          <a:bodyPr>
            <a:normAutofit fontScale="92500" lnSpcReduction="20000"/>
          </a:bodyPr>
          <a:lstStyle/>
          <a:p>
            <a:r>
              <a:rPr lang="tr-TR"/>
              <a:t>Login sayfasını hazır tema ile değilde kendim html kodlarıyla yaptım.Alanlara isimler ve değerler verdim.Buraya loginindex adını verdim.Doğruluk işlemlerini login.php sayfasında gerçekleştiriyor.</a:t>
            </a:r>
          </a:p>
        </p:txBody>
      </p:sp>
      <p:pic>
        <p:nvPicPr>
          <p:cNvPr id="5" name="Resim 4">
            <a:extLst>
              <a:ext uri="{FF2B5EF4-FFF2-40B4-BE49-F238E27FC236}">
                <a16:creationId xmlns:a16="http://schemas.microsoft.com/office/drawing/2014/main" id="{37B4A33B-A686-445E-AD98-B88AF2BEC012}"/>
              </a:ext>
            </a:extLst>
          </p:cNvPr>
          <p:cNvPicPr>
            <a:picLocks noChangeAspect="1"/>
          </p:cNvPicPr>
          <p:nvPr/>
        </p:nvPicPr>
        <p:blipFill>
          <a:blip r:embed="rId2"/>
          <a:stretch>
            <a:fillRect/>
          </a:stretch>
        </p:blipFill>
        <p:spPr>
          <a:xfrm>
            <a:off x="2430276" y="2148396"/>
            <a:ext cx="7956598" cy="4409080"/>
          </a:xfrm>
          <a:prstGeom prst="rect">
            <a:avLst/>
          </a:prstGeom>
        </p:spPr>
      </p:pic>
    </p:spTree>
    <p:extLst>
      <p:ext uri="{BB962C8B-B14F-4D97-AF65-F5344CB8AC3E}">
        <p14:creationId xmlns:p14="http://schemas.microsoft.com/office/powerpoint/2010/main" val="387376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4CB035-0BB8-48AC-86C8-81A86B001131}"/>
              </a:ext>
            </a:extLst>
          </p:cNvPr>
          <p:cNvSpPr>
            <a:spLocks noGrp="1"/>
          </p:cNvSpPr>
          <p:nvPr>
            <p:ph type="title"/>
          </p:nvPr>
        </p:nvSpPr>
        <p:spPr>
          <a:xfrm>
            <a:off x="2592925" y="624110"/>
            <a:ext cx="8911687" cy="849583"/>
          </a:xfrm>
        </p:spPr>
        <p:txBody>
          <a:bodyPr/>
          <a:lstStyle/>
          <a:p>
            <a:r>
              <a:rPr lang="tr-TR">
                <a:solidFill>
                  <a:schemeClr val="tx1"/>
                </a:solidFill>
              </a:rPr>
              <a:t>Admin Paneli – Login Sayfası</a:t>
            </a:r>
            <a:endParaRPr lang="tr-TR"/>
          </a:p>
        </p:txBody>
      </p:sp>
      <p:sp>
        <p:nvSpPr>
          <p:cNvPr id="3" name="İçerik Yer Tutucusu 2">
            <a:extLst>
              <a:ext uri="{FF2B5EF4-FFF2-40B4-BE49-F238E27FC236}">
                <a16:creationId xmlns:a16="http://schemas.microsoft.com/office/drawing/2014/main" id="{EFCFA15A-0E02-4640-8D9E-79303E8F98D4}"/>
              </a:ext>
            </a:extLst>
          </p:cNvPr>
          <p:cNvSpPr>
            <a:spLocks noGrp="1"/>
          </p:cNvSpPr>
          <p:nvPr>
            <p:ph idx="1"/>
          </p:nvPr>
        </p:nvSpPr>
        <p:spPr>
          <a:xfrm>
            <a:off x="2189717" y="4927106"/>
            <a:ext cx="8915400" cy="1646808"/>
          </a:xfrm>
        </p:spPr>
        <p:txBody>
          <a:bodyPr/>
          <a:lstStyle/>
          <a:p>
            <a:r>
              <a:rPr lang="tr-TR"/>
              <a:t>Login.php sayfasına geçtim.Eğer girilen alanlar doğruysa anasayfaya gönder diyoruz.</a:t>
            </a:r>
          </a:p>
          <a:p>
            <a:r>
              <a:rPr lang="tr-TR"/>
              <a:t>Eğer alanlar doğru değilse ekrana bilgilerin yanlış olduğuna dair kırmızı yazılı bir mesaj verdiriyoruz.</a:t>
            </a:r>
          </a:p>
        </p:txBody>
      </p:sp>
      <p:pic>
        <p:nvPicPr>
          <p:cNvPr id="5" name="Resim 4">
            <a:extLst>
              <a:ext uri="{FF2B5EF4-FFF2-40B4-BE49-F238E27FC236}">
                <a16:creationId xmlns:a16="http://schemas.microsoft.com/office/drawing/2014/main" id="{6DDA244A-C62A-472F-BA65-48A86341F2C1}"/>
              </a:ext>
            </a:extLst>
          </p:cNvPr>
          <p:cNvPicPr>
            <a:picLocks noChangeAspect="1"/>
          </p:cNvPicPr>
          <p:nvPr/>
        </p:nvPicPr>
        <p:blipFill>
          <a:blip r:embed="rId2"/>
          <a:stretch>
            <a:fillRect/>
          </a:stretch>
        </p:blipFill>
        <p:spPr>
          <a:xfrm>
            <a:off x="2411535" y="1458157"/>
            <a:ext cx="8294935" cy="3353091"/>
          </a:xfrm>
          <a:prstGeom prst="rect">
            <a:avLst/>
          </a:prstGeom>
        </p:spPr>
      </p:pic>
    </p:spTree>
    <p:extLst>
      <p:ext uri="{BB962C8B-B14F-4D97-AF65-F5344CB8AC3E}">
        <p14:creationId xmlns:p14="http://schemas.microsoft.com/office/powerpoint/2010/main" val="2221510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9F7FFC-D7DC-4CCD-AADD-EB708FD1DC7A}"/>
              </a:ext>
            </a:extLst>
          </p:cNvPr>
          <p:cNvSpPr>
            <a:spLocks noGrp="1"/>
          </p:cNvSpPr>
          <p:nvPr>
            <p:ph type="title"/>
          </p:nvPr>
        </p:nvSpPr>
        <p:spPr>
          <a:xfrm>
            <a:off x="2592925" y="624110"/>
            <a:ext cx="8911687" cy="849583"/>
          </a:xfrm>
        </p:spPr>
        <p:txBody>
          <a:bodyPr/>
          <a:lstStyle/>
          <a:p>
            <a:r>
              <a:rPr lang="tr-TR">
                <a:solidFill>
                  <a:schemeClr val="tx1"/>
                </a:solidFill>
              </a:rPr>
              <a:t>Admin Paneli – Login Sayfası</a:t>
            </a:r>
            <a:endParaRPr lang="tr-TR"/>
          </a:p>
        </p:txBody>
      </p:sp>
      <p:sp>
        <p:nvSpPr>
          <p:cNvPr id="3" name="İçerik Yer Tutucusu 2">
            <a:extLst>
              <a:ext uri="{FF2B5EF4-FFF2-40B4-BE49-F238E27FC236}">
                <a16:creationId xmlns:a16="http://schemas.microsoft.com/office/drawing/2014/main" id="{3C4B1499-83FD-41BD-A78A-255937B7437F}"/>
              </a:ext>
            </a:extLst>
          </p:cNvPr>
          <p:cNvSpPr>
            <a:spLocks noGrp="1"/>
          </p:cNvSpPr>
          <p:nvPr>
            <p:ph idx="1"/>
          </p:nvPr>
        </p:nvSpPr>
        <p:spPr>
          <a:xfrm>
            <a:off x="8664605" y="1458059"/>
            <a:ext cx="2405849" cy="3921809"/>
          </a:xfrm>
        </p:spPr>
        <p:txBody>
          <a:bodyPr/>
          <a:lstStyle/>
          <a:p>
            <a:r>
              <a:rPr lang="tr-TR"/>
              <a:t>Burada da eğer alanlarda boşluk varsa onun kontrolünü yapıyoruz.Eğer alanlarda boşluk varsa hangi alanlar boşsa o alanları doldurmamız gerektiğine dair mesaj veriyoruz.</a:t>
            </a:r>
          </a:p>
        </p:txBody>
      </p:sp>
      <p:pic>
        <p:nvPicPr>
          <p:cNvPr id="5" name="Resim 4">
            <a:extLst>
              <a:ext uri="{FF2B5EF4-FFF2-40B4-BE49-F238E27FC236}">
                <a16:creationId xmlns:a16="http://schemas.microsoft.com/office/drawing/2014/main" id="{0B7A6059-55A2-4E95-ADC9-ADB81E67A308}"/>
              </a:ext>
            </a:extLst>
          </p:cNvPr>
          <p:cNvPicPr>
            <a:picLocks noChangeAspect="1"/>
          </p:cNvPicPr>
          <p:nvPr/>
        </p:nvPicPr>
        <p:blipFill>
          <a:blip r:embed="rId2"/>
          <a:stretch>
            <a:fillRect/>
          </a:stretch>
        </p:blipFill>
        <p:spPr>
          <a:xfrm>
            <a:off x="1923885" y="1458059"/>
            <a:ext cx="6355631" cy="5128704"/>
          </a:xfrm>
          <a:prstGeom prst="rect">
            <a:avLst/>
          </a:prstGeom>
        </p:spPr>
      </p:pic>
    </p:spTree>
    <p:extLst>
      <p:ext uri="{BB962C8B-B14F-4D97-AF65-F5344CB8AC3E}">
        <p14:creationId xmlns:p14="http://schemas.microsoft.com/office/powerpoint/2010/main" val="3264478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5BC6EF-72C2-47B3-A797-E66AA98988B1}"/>
              </a:ext>
            </a:extLst>
          </p:cNvPr>
          <p:cNvSpPr>
            <a:spLocks noGrp="1"/>
          </p:cNvSpPr>
          <p:nvPr>
            <p:ph type="title"/>
          </p:nvPr>
        </p:nvSpPr>
        <p:spPr>
          <a:xfrm>
            <a:off x="2486393" y="2692606"/>
            <a:ext cx="8911687" cy="1337855"/>
          </a:xfrm>
        </p:spPr>
        <p:txBody>
          <a:bodyPr/>
          <a:lstStyle/>
          <a:p>
            <a:r>
              <a:rPr lang="tr-TR">
                <a:solidFill>
                  <a:schemeClr val="tx1"/>
                </a:solidFill>
              </a:rPr>
              <a:t>SONUÇ – ADMİN PANELİ GÖRÜNÜMÜ</a:t>
            </a:r>
          </a:p>
        </p:txBody>
      </p:sp>
    </p:spTree>
    <p:extLst>
      <p:ext uri="{BB962C8B-B14F-4D97-AF65-F5344CB8AC3E}">
        <p14:creationId xmlns:p14="http://schemas.microsoft.com/office/powerpoint/2010/main" val="130518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C4360F-CFFE-4214-8C62-3FDFB8F39B22}"/>
              </a:ext>
            </a:extLst>
          </p:cNvPr>
          <p:cNvSpPr>
            <a:spLocks noGrp="1"/>
          </p:cNvSpPr>
          <p:nvPr>
            <p:ph type="title"/>
          </p:nvPr>
        </p:nvSpPr>
        <p:spPr>
          <a:xfrm>
            <a:off x="2592925" y="624109"/>
            <a:ext cx="8911687" cy="1115913"/>
          </a:xfrm>
        </p:spPr>
        <p:txBody>
          <a:bodyPr/>
          <a:lstStyle/>
          <a:p>
            <a:r>
              <a:rPr lang="tr-TR">
                <a:solidFill>
                  <a:schemeClr val="tx1"/>
                </a:solidFill>
              </a:rPr>
              <a:t>Veritabanı Tasarımı</a:t>
            </a:r>
          </a:p>
        </p:txBody>
      </p:sp>
      <p:pic>
        <p:nvPicPr>
          <p:cNvPr id="5" name="Resim 4">
            <a:extLst>
              <a:ext uri="{FF2B5EF4-FFF2-40B4-BE49-F238E27FC236}">
                <a16:creationId xmlns:a16="http://schemas.microsoft.com/office/drawing/2014/main" id="{838AC38C-96E0-4E84-9C40-E781373B10AC}"/>
              </a:ext>
            </a:extLst>
          </p:cNvPr>
          <p:cNvPicPr>
            <a:picLocks noChangeAspect="1"/>
          </p:cNvPicPr>
          <p:nvPr/>
        </p:nvPicPr>
        <p:blipFill>
          <a:blip r:embed="rId2"/>
          <a:stretch>
            <a:fillRect/>
          </a:stretch>
        </p:blipFill>
        <p:spPr>
          <a:xfrm>
            <a:off x="2320788" y="1422292"/>
            <a:ext cx="8430070" cy="2202371"/>
          </a:xfrm>
          <a:prstGeom prst="rect">
            <a:avLst/>
          </a:prstGeom>
        </p:spPr>
      </p:pic>
      <p:pic>
        <p:nvPicPr>
          <p:cNvPr id="7" name="Resim 6">
            <a:extLst>
              <a:ext uri="{FF2B5EF4-FFF2-40B4-BE49-F238E27FC236}">
                <a16:creationId xmlns:a16="http://schemas.microsoft.com/office/drawing/2014/main" id="{56E60E95-25F4-46D6-94B5-9A9B419D0C7F}"/>
              </a:ext>
            </a:extLst>
          </p:cNvPr>
          <p:cNvPicPr>
            <a:picLocks noChangeAspect="1"/>
          </p:cNvPicPr>
          <p:nvPr/>
        </p:nvPicPr>
        <p:blipFill>
          <a:blip r:embed="rId3"/>
          <a:stretch>
            <a:fillRect/>
          </a:stretch>
        </p:blipFill>
        <p:spPr>
          <a:xfrm>
            <a:off x="2320788" y="3767255"/>
            <a:ext cx="8430070" cy="2217612"/>
          </a:xfrm>
          <a:prstGeom prst="rect">
            <a:avLst/>
          </a:prstGeom>
        </p:spPr>
      </p:pic>
    </p:spTree>
    <p:extLst>
      <p:ext uri="{BB962C8B-B14F-4D97-AF65-F5344CB8AC3E}">
        <p14:creationId xmlns:p14="http://schemas.microsoft.com/office/powerpoint/2010/main" val="1135832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88982C9-C252-41DE-87BF-B1FFD33FC4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7424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BF01CE9-6745-48A5-A802-E66ACCDFCA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066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F3FDF17-B253-4A04-8BDF-E770F70036F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11456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C6F02F6-8CCF-4526-BFCC-2CD1E3CF7A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5449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1F798C-74F3-4F5D-92F8-EC2384CFA2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6624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BC1A167-87F0-475F-8C23-2E027BB8DC34}"/>
              </a:ext>
            </a:extLst>
          </p:cNvPr>
          <p:cNvPicPr>
            <a:picLocks noChangeAspect="1"/>
          </p:cNvPicPr>
          <p:nvPr/>
        </p:nvPicPr>
        <p:blipFill>
          <a:blip r:embed="rId2"/>
          <a:stretch>
            <a:fillRect/>
          </a:stretch>
        </p:blipFill>
        <p:spPr>
          <a:xfrm>
            <a:off x="0" y="0"/>
            <a:ext cx="12192000" cy="7031115"/>
          </a:xfrm>
          <a:prstGeom prst="rect">
            <a:avLst/>
          </a:prstGeom>
        </p:spPr>
      </p:pic>
    </p:spTree>
    <p:extLst>
      <p:ext uri="{BB962C8B-B14F-4D97-AF65-F5344CB8AC3E}">
        <p14:creationId xmlns:p14="http://schemas.microsoft.com/office/powerpoint/2010/main" val="816074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75BD345-0B5F-4263-A985-18C57A27B61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35864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ABBE03F-507C-4AFD-B43F-3D95034E0F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3685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0D6C364-17AF-4D11-805D-9CCB127855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884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6674F6-A2EB-4889-A7D2-8BE269F5D478}"/>
              </a:ext>
            </a:extLst>
          </p:cNvPr>
          <p:cNvSpPr>
            <a:spLocks noGrp="1"/>
          </p:cNvSpPr>
          <p:nvPr>
            <p:ph type="title"/>
          </p:nvPr>
        </p:nvSpPr>
        <p:spPr>
          <a:xfrm>
            <a:off x="2477516" y="2648219"/>
            <a:ext cx="8911687" cy="1280890"/>
          </a:xfrm>
        </p:spPr>
        <p:txBody>
          <a:bodyPr/>
          <a:lstStyle/>
          <a:p>
            <a:pPr algn="ctr"/>
            <a:r>
              <a:rPr lang="tr-TR">
                <a:solidFill>
                  <a:schemeClr val="tx1"/>
                </a:solidFill>
              </a:rPr>
              <a:t>WEB SİTE GÖRÜNÜMÜ</a:t>
            </a:r>
          </a:p>
        </p:txBody>
      </p:sp>
    </p:spTree>
    <p:extLst>
      <p:ext uri="{BB962C8B-B14F-4D97-AF65-F5344CB8AC3E}">
        <p14:creationId xmlns:p14="http://schemas.microsoft.com/office/powerpoint/2010/main" val="3189391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E7AC43-83C5-4674-BF56-E241B58E3B95}"/>
              </a:ext>
            </a:extLst>
          </p:cNvPr>
          <p:cNvSpPr>
            <a:spLocks noGrp="1"/>
          </p:cNvSpPr>
          <p:nvPr>
            <p:ph type="title"/>
          </p:nvPr>
        </p:nvSpPr>
        <p:spPr>
          <a:xfrm>
            <a:off x="2592925" y="624110"/>
            <a:ext cx="8911687" cy="787440"/>
          </a:xfrm>
        </p:spPr>
        <p:txBody>
          <a:bodyPr/>
          <a:lstStyle/>
          <a:p>
            <a:r>
              <a:rPr lang="tr-TR">
                <a:solidFill>
                  <a:schemeClr val="tx1"/>
                </a:solidFill>
              </a:rPr>
              <a:t>Veritabanı Tasarımı</a:t>
            </a:r>
            <a:endParaRPr lang="tr-TR"/>
          </a:p>
        </p:txBody>
      </p:sp>
      <p:pic>
        <p:nvPicPr>
          <p:cNvPr id="5" name="Resim 4">
            <a:extLst>
              <a:ext uri="{FF2B5EF4-FFF2-40B4-BE49-F238E27FC236}">
                <a16:creationId xmlns:a16="http://schemas.microsoft.com/office/drawing/2014/main" id="{4B851700-817A-4866-834F-83D8D89FD421}"/>
              </a:ext>
            </a:extLst>
          </p:cNvPr>
          <p:cNvPicPr>
            <a:picLocks noChangeAspect="1"/>
          </p:cNvPicPr>
          <p:nvPr/>
        </p:nvPicPr>
        <p:blipFill>
          <a:blip r:embed="rId2"/>
          <a:stretch>
            <a:fillRect/>
          </a:stretch>
        </p:blipFill>
        <p:spPr>
          <a:xfrm>
            <a:off x="2400647" y="1602360"/>
            <a:ext cx="8172658" cy="2232853"/>
          </a:xfrm>
          <a:prstGeom prst="rect">
            <a:avLst/>
          </a:prstGeom>
        </p:spPr>
      </p:pic>
      <p:pic>
        <p:nvPicPr>
          <p:cNvPr id="7" name="Resim 6">
            <a:extLst>
              <a:ext uri="{FF2B5EF4-FFF2-40B4-BE49-F238E27FC236}">
                <a16:creationId xmlns:a16="http://schemas.microsoft.com/office/drawing/2014/main" id="{656F7364-899D-470E-B170-18C91685634F}"/>
              </a:ext>
            </a:extLst>
          </p:cNvPr>
          <p:cNvPicPr>
            <a:picLocks noChangeAspect="1"/>
          </p:cNvPicPr>
          <p:nvPr/>
        </p:nvPicPr>
        <p:blipFill>
          <a:blip r:embed="rId3"/>
          <a:stretch>
            <a:fillRect/>
          </a:stretch>
        </p:blipFill>
        <p:spPr>
          <a:xfrm>
            <a:off x="2400647" y="3993416"/>
            <a:ext cx="8172658" cy="2240474"/>
          </a:xfrm>
          <a:prstGeom prst="rect">
            <a:avLst/>
          </a:prstGeom>
        </p:spPr>
      </p:pic>
    </p:spTree>
    <p:extLst>
      <p:ext uri="{BB962C8B-B14F-4D97-AF65-F5344CB8AC3E}">
        <p14:creationId xmlns:p14="http://schemas.microsoft.com/office/powerpoint/2010/main" val="207107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6F367C08-C029-4F30-9EE3-E939DDFBA7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7131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7E2737D3-BD2C-401D-8530-B7F3BBB168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5161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88ED06E-3FDC-4376-90E6-E2840E4611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01692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4832B9C-E116-4C3E-81D7-2818AC9F93F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13248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DC02979-FC1B-4A0F-A47E-B5DDDD9A8AA2}"/>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930672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EC1F51-2F42-47A7-A7CA-E8AC23AEB64A}"/>
              </a:ext>
            </a:extLst>
          </p:cNvPr>
          <p:cNvSpPr>
            <a:spLocks noGrp="1"/>
          </p:cNvSpPr>
          <p:nvPr>
            <p:ph type="title"/>
          </p:nvPr>
        </p:nvSpPr>
        <p:spPr/>
        <p:txBody>
          <a:bodyPr/>
          <a:lstStyle/>
          <a:p>
            <a:r>
              <a:rPr lang="tr-TR">
                <a:solidFill>
                  <a:schemeClr val="tx1"/>
                </a:solidFill>
              </a:rPr>
              <a:t>SONUÇ</a:t>
            </a:r>
          </a:p>
        </p:txBody>
      </p:sp>
      <p:sp>
        <p:nvSpPr>
          <p:cNvPr id="3" name="İçerik Yer Tutucusu 2">
            <a:extLst>
              <a:ext uri="{FF2B5EF4-FFF2-40B4-BE49-F238E27FC236}">
                <a16:creationId xmlns:a16="http://schemas.microsoft.com/office/drawing/2014/main" id="{EB6C7ABF-B645-4742-84BB-1EA4E9E387D8}"/>
              </a:ext>
            </a:extLst>
          </p:cNvPr>
          <p:cNvSpPr>
            <a:spLocks noGrp="1"/>
          </p:cNvSpPr>
          <p:nvPr>
            <p:ph idx="1"/>
          </p:nvPr>
        </p:nvSpPr>
        <p:spPr/>
        <p:txBody>
          <a:bodyPr/>
          <a:lstStyle/>
          <a:p>
            <a:r>
              <a:rPr lang="tr-TR"/>
              <a:t>Portfolyo sitemi tamamladım.php’ye dair birçok şey öğrendim.Daha önce olan html bilgimide kullanarak projeyi bitirdim.</a:t>
            </a:r>
          </a:p>
          <a:p>
            <a:r>
              <a:rPr lang="tr-TR"/>
              <a:t>Bu projede darklı sunucular kullanarak php de admin paneli web sitesi yapımını öğrendim.</a:t>
            </a:r>
          </a:p>
        </p:txBody>
      </p:sp>
    </p:spTree>
    <p:extLst>
      <p:ext uri="{BB962C8B-B14F-4D97-AF65-F5344CB8AC3E}">
        <p14:creationId xmlns:p14="http://schemas.microsoft.com/office/powerpoint/2010/main" val="2147336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631296-8FAC-45A1-8752-A42F6729767A}"/>
              </a:ext>
            </a:extLst>
          </p:cNvPr>
          <p:cNvSpPr>
            <a:spLocks noGrp="1"/>
          </p:cNvSpPr>
          <p:nvPr>
            <p:ph type="title"/>
          </p:nvPr>
        </p:nvSpPr>
        <p:spPr/>
        <p:txBody>
          <a:bodyPr/>
          <a:lstStyle/>
          <a:p>
            <a:r>
              <a:rPr lang="tr-TR"/>
              <a:t>Kaynakça</a:t>
            </a:r>
          </a:p>
        </p:txBody>
      </p:sp>
      <p:sp>
        <p:nvSpPr>
          <p:cNvPr id="3" name="İçerik Yer Tutucusu 2">
            <a:extLst>
              <a:ext uri="{FF2B5EF4-FFF2-40B4-BE49-F238E27FC236}">
                <a16:creationId xmlns:a16="http://schemas.microsoft.com/office/drawing/2014/main" id="{113C69A0-F6DB-41FD-8612-8A44E73A4ADF}"/>
              </a:ext>
            </a:extLst>
          </p:cNvPr>
          <p:cNvSpPr>
            <a:spLocks noGrp="1"/>
          </p:cNvSpPr>
          <p:nvPr>
            <p:ph idx="1"/>
          </p:nvPr>
        </p:nvSpPr>
        <p:spPr>
          <a:xfrm>
            <a:off x="2589212" y="2133600"/>
            <a:ext cx="8915400" cy="2385134"/>
          </a:xfrm>
        </p:spPr>
        <p:txBody>
          <a:bodyPr/>
          <a:lstStyle/>
          <a:p>
            <a:r>
              <a:rPr lang="tr-TR">
                <a:hlinkClick r:id="rId2"/>
              </a:rPr>
              <a:t>https://www.youtube.com/watch?v=H8_S8mD6dy0&amp;list=PLECFpaMXX2VdmVxvRwizDIkVpf5pjNFb8&amp;index=1&amp;ab_channel=UygulamalarlaYaz%C4%B1l%C4%B1m</a:t>
            </a:r>
            <a:endParaRPr lang="tr-TR"/>
          </a:p>
          <a:p>
            <a:r>
              <a:rPr lang="tr-TR">
                <a:hlinkClick r:id="rId3"/>
              </a:rPr>
              <a:t>https://www.muratoner.net/online-araclar/html-renk-kodlari-color-codes-and-names</a:t>
            </a:r>
            <a:r>
              <a:rPr lang="tr-TR"/>
              <a:t> </a:t>
            </a:r>
          </a:p>
          <a:p>
            <a:r>
              <a:rPr lang="tr-TR">
                <a:hlinkClick r:id="rId4"/>
              </a:rPr>
              <a:t>https://www.canva.com/</a:t>
            </a:r>
            <a:r>
              <a:rPr lang="tr-TR"/>
              <a:t> </a:t>
            </a:r>
          </a:p>
        </p:txBody>
      </p:sp>
    </p:spTree>
    <p:extLst>
      <p:ext uri="{BB962C8B-B14F-4D97-AF65-F5344CB8AC3E}">
        <p14:creationId xmlns:p14="http://schemas.microsoft.com/office/powerpoint/2010/main" val="214640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700CB7-394B-487E-8086-9F99BEE2944F}"/>
              </a:ext>
            </a:extLst>
          </p:cNvPr>
          <p:cNvSpPr>
            <a:spLocks noGrp="1"/>
          </p:cNvSpPr>
          <p:nvPr>
            <p:ph type="title"/>
          </p:nvPr>
        </p:nvSpPr>
        <p:spPr>
          <a:xfrm>
            <a:off x="3027931" y="2788555"/>
            <a:ext cx="5539021" cy="1280890"/>
          </a:xfrm>
        </p:spPr>
        <p:txBody>
          <a:bodyPr/>
          <a:lstStyle/>
          <a:p>
            <a:r>
              <a:rPr lang="tr-TR" sz="3600">
                <a:solidFill>
                  <a:schemeClr val="tx1"/>
                </a:solidFill>
              </a:rPr>
              <a:t>İlginiz için teşekkürler…</a:t>
            </a:r>
            <a:br>
              <a:rPr lang="tr-TR" sz="3600">
                <a:solidFill>
                  <a:schemeClr val="tx1"/>
                </a:solidFill>
              </a:rPr>
            </a:br>
            <a:endParaRPr lang="tr-TR"/>
          </a:p>
        </p:txBody>
      </p:sp>
      <p:sp>
        <p:nvSpPr>
          <p:cNvPr id="4" name="Dikdörtgen: Köşeleri Yuvarlatılmış 3">
            <a:extLst>
              <a:ext uri="{FF2B5EF4-FFF2-40B4-BE49-F238E27FC236}">
                <a16:creationId xmlns:a16="http://schemas.microsoft.com/office/drawing/2014/main" id="{DD4ED4D4-4049-4BA1-AB9D-88A7BEDD10BB}"/>
              </a:ext>
            </a:extLst>
          </p:cNvPr>
          <p:cNvSpPr/>
          <p:nvPr/>
        </p:nvSpPr>
        <p:spPr>
          <a:xfrm>
            <a:off x="7403977" y="4534267"/>
            <a:ext cx="4304788" cy="158910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tr-TR">
                <a:solidFill>
                  <a:schemeClr val="tx1"/>
                </a:solidFill>
              </a:rPr>
              <a:t>Hazırlayan ve Sunan : </a:t>
            </a:r>
            <a:r>
              <a:rPr lang="tr-TR" b="1">
                <a:solidFill>
                  <a:schemeClr val="tx1"/>
                </a:solidFill>
              </a:rPr>
              <a:t>Zehra BALLI</a:t>
            </a:r>
          </a:p>
          <a:p>
            <a:endParaRPr lang="tr-TR" b="1">
              <a:solidFill>
                <a:schemeClr val="tx1"/>
              </a:solidFill>
            </a:endParaRPr>
          </a:p>
          <a:p>
            <a:r>
              <a:rPr lang="tr-TR">
                <a:solidFill>
                  <a:schemeClr val="tx1"/>
                </a:solidFill>
              </a:rPr>
              <a:t> E-posta    :   zhrba06@gmail.com</a:t>
            </a:r>
          </a:p>
          <a:p>
            <a:endParaRPr lang="tr-TR">
              <a:solidFill>
                <a:schemeClr val="tx1"/>
              </a:solidFill>
            </a:endParaRPr>
          </a:p>
          <a:p>
            <a:r>
              <a:rPr lang="tr-TR">
                <a:solidFill>
                  <a:schemeClr val="tx1"/>
                </a:solidFill>
              </a:rPr>
              <a:t> Tarih         :   07/09/2021</a:t>
            </a:r>
          </a:p>
        </p:txBody>
      </p:sp>
      <p:pic>
        <p:nvPicPr>
          <p:cNvPr id="5" name="Resim 4">
            <a:extLst>
              <a:ext uri="{FF2B5EF4-FFF2-40B4-BE49-F238E27FC236}">
                <a16:creationId xmlns:a16="http://schemas.microsoft.com/office/drawing/2014/main" id="{595C55DD-66AD-4A60-9E9A-62A1A011E7D5}"/>
              </a:ext>
            </a:extLst>
          </p:cNvPr>
          <p:cNvPicPr>
            <a:picLocks noChangeAspect="1"/>
          </p:cNvPicPr>
          <p:nvPr/>
        </p:nvPicPr>
        <p:blipFill>
          <a:blip r:embed="rId2"/>
          <a:stretch>
            <a:fillRect/>
          </a:stretch>
        </p:blipFill>
        <p:spPr>
          <a:xfrm>
            <a:off x="8215063" y="435080"/>
            <a:ext cx="3624365" cy="1926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Resim 5">
            <a:extLst>
              <a:ext uri="{FF2B5EF4-FFF2-40B4-BE49-F238E27FC236}">
                <a16:creationId xmlns:a16="http://schemas.microsoft.com/office/drawing/2014/main" id="{7BD9296E-CFEA-44E8-9820-D50339D5B45A}"/>
              </a:ext>
            </a:extLst>
          </p:cNvPr>
          <p:cNvPicPr>
            <a:picLocks noChangeAspect="1"/>
          </p:cNvPicPr>
          <p:nvPr/>
        </p:nvPicPr>
        <p:blipFill>
          <a:blip r:embed="rId3"/>
          <a:stretch>
            <a:fillRect/>
          </a:stretch>
        </p:blipFill>
        <p:spPr>
          <a:xfrm>
            <a:off x="1633862" y="150921"/>
            <a:ext cx="1464076" cy="1436646"/>
          </a:xfrm>
          <a:prstGeom prst="rect">
            <a:avLst/>
          </a:prstGeom>
        </p:spPr>
      </p:pic>
      <p:sp>
        <p:nvSpPr>
          <p:cNvPr id="8" name="Metin kutusu 7">
            <a:extLst>
              <a:ext uri="{FF2B5EF4-FFF2-40B4-BE49-F238E27FC236}">
                <a16:creationId xmlns:a16="http://schemas.microsoft.com/office/drawing/2014/main" id="{A2022638-8DFE-429F-83F8-5379DB68107A}"/>
              </a:ext>
            </a:extLst>
          </p:cNvPr>
          <p:cNvSpPr txBox="1"/>
          <p:nvPr/>
        </p:nvSpPr>
        <p:spPr>
          <a:xfrm>
            <a:off x="1407851" y="1384917"/>
            <a:ext cx="2365160" cy="246221"/>
          </a:xfrm>
          <a:prstGeom prst="rect">
            <a:avLst/>
          </a:prstGeom>
          <a:noFill/>
        </p:spPr>
        <p:txBody>
          <a:bodyPr wrap="square">
            <a:spAutoFit/>
          </a:bodyPr>
          <a:lstStyle/>
          <a:p>
            <a:r>
              <a:rPr lang="tr-TR" sz="1000">
                <a:solidFill>
                  <a:srgbClr val="00B0F0"/>
                </a:solidFill>
              </a:rPr>
              <a:t>http://youtube.com/bmdersleri</a:t>
            </a:r>
          </a:p>
        </p:txBody>
      </p:sp>
      <p:sp>
        <p:nvSpPr>
          <p:cNvPr id="10" name="Metin kutusu 9">
            <a:extLst>
              <a:ext uri="{FF2B5EF4-FFF2-40B4-BE49-F238E27FC236}">
                <a16:creationId xmlns:a16="http://schemas.microsoft.com/office/drawing/2014/main" id="{2F5230E3-7A3E-452B-B8D0-0C19510C0DB4}"/>
              </a:ext>
            </a:extLst>
          </p:cNvPr>
          <p:cNvSpPr txBox="1"/>
          <p:nvPr/>
        </p:nvSpPr>
        <p:spPr>
          <a:xfrm>
            <a:off x="3773011" y="940525"/>
            <a:ext cx="6094520" cy="369332"/>
          </a:xfrm>
          <a:prstGeom prst="rect">
            <a:avLst/>
          </a:prstGeom>
          <a:noFill/>
        </p:spPr>
        <p:txBody>
          <a:bodyPr wrap="square">
            <a:spAutoFit/>
          </a:bodyPr>
          <a:lstStyle/>
          <a:p>
            <a:r>
              <a:rPr lang="tr-TR"/>
              <a:t>Sunucu Tabanlı Programlama</a:t>
            </a:r>
          </a:p>
        </p:txBody>
      </p:sp>
    </p:spTree>
    <p:extLst>
      <p:ext uri="{BB962C8B-B14F-4D97-AF65-F5344CB8AC3E}">
        <p14:creationId xmlns:p14="http://schemas.microsoft.com/office/powerpoint/2010/main" val="255438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19431E-6BD2-410A-AF17-D13CA89C0AD7}"/>
              </a:ext>
            </a:extLst>
          </p:cNvPr>
          <p:cNvSpPr>
            <a:spLocks noGrp="1"/>
          </p:cNvSpPr>
          <p:nvPr>
            <p:ph type="title"/>
          </p:nvPr>
        </p:nvSpPr>
        <p:spPr>
          <a:xfrm>
            <a:off x="2592925" y="624110"/>
            <a:ext cx="7083735" cy="876216"/>
          </a:xfrm>
        </p:spPr>
        <p:txBody>
          <a:bodyPr/>
          <a:lstStyle/>
          <a:p>
            <a:r>
              <a:rPr lang="tr-TR">
                <a:solidFill>
                  <a:schemeClr val="tx1"/>
                </a:solidFill>
              </a:rPr>
              <a:t>Veritabanı Tasarımı</a:t>
            </a:r>
            <a:endParaRPr lang="tr-TR"/>
          </a:p>
        </p:txBody>
      </p:sp>
      <p:pic>
        <p:nvPicPr>
          <p:cNvPr id="5" name="Resim 4">
            <a:extLst>
              <a:ext uri="{FF2B5EF4-FFF2-40B4-BE49-F238E27FC236}">
                <a16:creationId xmlns:a16="http://schemas.microsoft.com/office/drawing/2014/main" id="{8F77695B-B692-4FB0-8E4B-3336E66348A4}"/>
              </a:ext>
            </a:extLst>
          </p:cNvPr>
          <p:cNvPicPr>
            <a:picLocks noChangeAspect="1"/>
          </p:cNvPicPr>
          <p:nvPr/>
        </p:nvPicPr>
        <p:blipFill>
          <a:blip r:embed="rId2"/>
          <a:stretch>
            <a:fillRect/>
          </a:stretch>
        </p:blipFill>
        <p:spPr>
          <a:xfrm>
            <a:off x="2445074" y="4634145"/>
            <a:ext cx="8323539" cy="1916298"/>
          </a:xfrm>
          <a:prstGeom prst="rect">
            <a:avLst/>
          </a:prstGeom>
        </p:spPr>
      </p:pic>
      <p:pic>
        <p:nvPicPr>
          <p:cNvPr id="9" name="Resim 8">
            <a:extLst>
              <a:ext uri="{FF2B5EF4-FFF2-40B4-BE49-F238E27FC236}">
                <a16:creationId xmlns:a16="http://schemas.microsoft.com/office/drawing/2014/main" id="{0372EB2B-DF11-4C83-9833-F8F786E6AB1F}"/>
              </a:ext>
            </a:extLst>
          </p:cNvPr>
          <p:cNvPicPr>
            <a:picLocks noChangeAspect="1"/>
          </p:cNvPicPr>
          <p:nvPr/>
        </p:nvPicPr>
        <p:blipFill>
          <a:blip r:embed="rId3"/>
          <a:stretch>
            <a:fillRect/>
          </a:stretch>
        </p:blipFill>
        <p:spPr>
          <a:xfrm>
            <a:off x="2515340" y="1500326"/>
            <a:ext cx="8253273" cy="2976106"/>
          </a:xfrm>
          <a:prstGeom prst="rect">
            <a:avLst/>
          </a:prstGeom>
        </p:spPr>
      </p:pic>
    </p:spTree>
    <p:extLst>
      <p:ext uri="{BB962C8B-B14F-4D97-AF65-F5344CB8AC3E}">
        <p14:creationId xmlns:p14="http://schemas.microsoft.com/office/powerpoint/2010/main" val="175926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A94B140-1F12-4951-A947-F8F8A65BBDF5}"/>
              </a:ext>
            </a:extLst>
          </p:cNvPr>
          <p:cNvSpPr>
            <a:spLocks noGrp="1"/>
          </p:cNvSpPr>
          <p:nvPr>
            <p:ph type="title"/>
          </p:nvPr>
        </p:nvSpPr>
        <p:spPr/>
        <p:txBody>
          <a:bodyPr/>
          <a:lstStyle/>
          <a:p>
            <a:r>
              <a:rPr lang="tr-TR">
                <a:solidFill>
                  <a:schemeClr val="tx1"/>
                </a:solidFill>
              </a:rPr>
              <a:t>Temalar</a:t>
            </a:r>
          </a:p>
        </p:txBody>
      </p:sp>
      <p:sp>
        <p:nvSpPr>
          <p:cNvPr id="3" name="İçerik Yer Tutucusu 2">
            <a:extLst>
              <a:ext uri="{FF2B5EF4-FFF2-40B4-BE49-F238E27FC236}">
                <a16:creationId xmlns:a16="http://schemas.microsoft.com/office/drawing/2014/main" id="{F7367553-6DE5-4DA5-9628-35AEDE5FF693}"/>
              </a:ext>
            </a:extLst>
          </p:cNvPr>
          <p:cNvSpPr>
            <a:spLocks noGrp="1"/>
          </p:cNvSpPr>
          <p:nvPr>
            <p:ph idx="1"/>
          </p:nvPr>
        </p:nvSpPr>
        <p:spPr/>
        <p:txBody>
          <a:bodyPr/>
          <a:lstStyle/>
          <a:p>
            <a:r>
              <a:rPr lang="tr-TR"/>
              <a:t>Admin Paneli için AdminLTE şablonunu kullandım.</a:t>
            </a:r>
          </a:p>
          <a:p>
            <a:r>
              <a:rPr lang="tr-TR"/>
              <a:t>Temayı açtıktan sonra ilk olarak ingilizce olan alanları dilimize uyarladım ve alanları sayfamda nasıl olmalarını istiyorsam o şekilde adlandırdım.</a:t>
            </a:r>
          </a:p>
          <a:p>
            <a:r>
              <a:rPr lang="tr-TR"/>
              <a:t>O kısımların resimlerini koyamıyorum çünkü o esnada ekran görüntüsü almamıştım.</a:t>
            </a:r>
          </a:p>
          <a:p>
            <a:r>
              <a:rPr lang="tr-TR"/>
              <a:t>Daha sonra include isimli bir dosya açıp içine header ve footer isimli iki sayfa açıyorum.Temanın index sayfasında bulunan kodları header alanında olması ve footer alanında olması gerekenleri oradan alıp bu sayfalara yerleştiriyorum.</a:t>
            </a:r>
          </a:p>
          <a:p>
            <a:r>
              <a:rPr lang="tr-TR"/>
              <a:t>Aynı işlemi admin paneli kısmı içinde yapıyorum.</a:t>
            </a:r>
          </a:p>
          <a:p>
            <a:r>
              <a:rPr lang="tr-TR"/>
              <a:t>Daha sonra admin paneli ile başlıyorum.</a:t>
            </a:r>
          </a:p>
        </p:txBody>
      </p:sp>
    </p:spTree>
    <p:extLst>
      <p:ext uri="{BB962C8B-B14F-4D97-AF65-F5344CB8AC3E}">
        <p14:creationId xmlns:p14="http://schemas.microsoft.com/office/powerpoint/2010/main" val="20965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EE7704-A8AD-4AD5-961D-26E0F6713047}"/>
              </a:ext>
            </a:extLst>
          </p:cNvPr>
          <p:cNvSpPr>
            <a:spLocks noGrp="1"/>
          </p:cNvSpPr>
          <p:nvPr>
            <p:ph type="title"/>
          </p:nvPr>
        </p:nvSpPr>
        <p:spPr>
          <a:xfrm>
            <a:off x="2430304" y="615232"/>
            <a:ext cx="8911687" cy="893972"/>
          </a:xfrm>
        </p:spPr>
        <p:txBody>
          <a:bodyPr/>
          <a:lstStyle/>
          <a:p>
            <a:r>
              <a:rPr lang="tr-TR">
                <a:solidFill>
                  <a:schemeClr val="tx1"/>
                </a:solidFill>
              </a:rPr>
              <a:t>Veritabanı Bağlantısı</a:t>
            </a:r>
          </a:p>
        </p:txBody>
      </p:sp>
      <p:sp>
        <p:nvSpPr>
          <p:cNvPr id="7" name="İçerik Yer Tutucusu 6">
            <a:extLst>
              <a:ext uri="{FF2B5EF4-FFF2-40B4-BE49-F238E27FC236}">
                <a16:creationId xmlns:a16="http://schemas.microsoft.com/office/drawing/2014/main" id="{5BF75D36-F9DD-486A-A741-BE96274973D1}"/>
              </a:ext>
            </a:extLst>
          </p:cNvPr>
          <p:cNvSpPr>
            <a:spLocks noGrp="1"/>
          </p:cNvSpPr>
          <p:nvPr>
            <p:ph idx="1"/>
          </p:nvPr>
        </p:nvSpPr>
        <p:spPr>
          <a:xfrm>
            <a:off x="2083185" y="4720248"/>
            <a:ext cx="8915400" cy="1381218"/>
          </a:xfrm>
        </p:spPr>
        <p:txBody>
          <a:bodyPr/>
          <a:lstStyle/>
          <a:p>
            <a:r>
              <a:rPr lang="tr-TR"/>
              <a:t>İlk olarak database bağlantısı kurmak için PDO oluşturuyoruz.Burada host adımızı veritabanı adımızı, şifre bilgilerimizi giriyoruz.Eğer bir hatamız olursa da onu bir mesaj ile gösterecek.Yukarıdaki kod kısımları ilerleyen zamanlara ait olduğunda ileri kısımda bahsedeceğim.</a:t>
            </a:r>
          </a:p>
        </p:txBody>
      </p:sp>
      <p:pic>
        <p:nvPicPr>
          <p:cNvPr id="9" name="Resim 8">
            <a:extLst>
              <a:ext uri="{FF2B5EF4-FFF2-40B4-BE49-F238E27FC236}">
                <a16:creationId xmlns:a16="http://schemas.microsoft.com/office/drawing/2014/main" id="{0083605E-33F9-4E91-A3D7-18F9CC5E32F7}"/>
              </a:ext>
            </a:extLst>
          </p:cNvPr>
          <p:cNvPicPr>
            <a:picLocks noChangeAspect="1"/>
          </p:cNvPicPr>
          <p:nvPr/>
        </p:nvPicPr>
        <p:blipFill>
          <a:blip r:embed="rId2"/>
          <a:stretch>
            <a:fillRect/>
          </a:stretch>
        </p:blipFill>
        <p:spPr>
          <a:xfrm>
            <a:off x="2279384" y="1633491"/>
            <a:ext cx="8649027" cy="2800814"/>
          </a:xfrm>
          <a:prstGeom prst="rect">
            <a:avLst/>
          </a:prstGeom>
        </p:spPr>
      </p:pic>
    </p:spTree>
    <p:extLst>
      <p:ext uri="{BB962C8B-B14F-4D97-AF65-F5344CB8AC3E}">
        <p14:creationId xmlns:p14="http://schemas.microsoft.com/office/powerpoint/2010/main" val="2186777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15A627-0679-4B74-9022-89DBD6A51B6C}"/>
              </a:ext>
            </a:extLst>
          </p:cNvPr>
          <p:cNvSpPr>
            <a:spLocks noGrp="1"/>
          </p:cNvSpPr>
          <p:nvPr>
            <p:ph type="title"/>
          </p:nvPr>
        </p:nvSpPr>
        <p:spPr>
          <a:xfrm>
            <a:off x="2585499" y="994701"/>
            <a:ext cx="8911687" cy="1089280"/>
          </a:xfrm>
        </p:spPr>
        <p:txBody>
          <a:bodyPr/>
          <a:lstStyle/>
          <a:p>
            <a:r>
              <a:rPr lang="tr-TR">
                <a:solidFill>
                  <a:schemeClr val="tx1"/>
                </a:solidFill>
              </a:rPr>
              <a:t>Veritabanı Bağlantısı</a:t>
            </a:r>
            <a:endParaRPr lang="tr-TR"/>
          </a:p>
        </p:txBody>
      </p:sp>
      <p:sp>
        <p:nvSpPr>
          <p:cNvPr id="3" name="İçerik Yer Tutucusu 2">
            <a:extLst>
              <a:ext uri="{FF2B5EF4-FFF2-40B4-BE49-F238E27FC236}">
                <a16:creationId xmlns:a16="http://schemas.microsoft.com/office/drawing/2014/main" id="{4FA774F5-43D5-44C0-A25D-161C0CD00483}"/>
              </a:ext>
            </a:extLst>
          </p:cNvPr>
          <p:cNvSpPr>
            <a:spLocks noGrp="1"/>
          </p:cNvSpPr>
          <p:nvPr>
            <p:ph idx="1"/>
          </p:nvPr>
        </p:nvSpPr>
        <p:spPr>
          <a:xfrm>
            <a:off x="2585499" y="3633821"/>
            <a:ext cx="8915400" cy="1012899"/>
          </a:xfrm>
        </p:spPr>
        <p:txBody>
          <a:bodyPr/>
          <a:lstStyle/>
          <a:p>
            <a:r>
              <a:rPr lang="tr-TR"/>
              <a:t>Kurduğumuz bağlantıyı daha sonra kullanacağımız sayfalarda bu şekilde çağırıyoruz.</a:t>
            </a:r>
          </a:p>
        </p:txBody>
      </p:sp>
      <p:pic>
        <p:nvPicPr>
          <p:cNvPr id="5" name="Resim 4">
            <a:extLst>
              <a:ext uri="{FF2B5EF4-FFF2-40B4-BE49-F238E27FC236}">
                <a16:creationId xmlns:a16="http://schemas.microsoft.com/office/drawing/2014/main" id="{309EB885-1259-4870-BB17-33486415DDDD}"/>
              </a:ext>
            </a:extLst>
          </p:cNvPr>
          <p:cNvPicPr>
            <a:picLocks noChangeAspect="1"/>
          </p:cNvPicPr>
          <p:nvPr/>
        </p:nvPicPr>
        <p:blipFill>
          <a:blip r:embed="rId2"/>
          <a:stretch>
            <a:fillRect/>
          </a:stretch>
        </p:blipFill>
        <p:spPr>
          <a:xfrm>
            <a:off x="2589212" y="2262961"/>
            <a:ext cx="5503986" cy="1012899"/>
          </a:xfrm>
          <a:prstGeom prst="rect">
            <a:avLst/>
          </a:prstGeom>
        </p:spPr>
      </p:pic>
    </p:spTree>
    <p:extLst>
      <p:ext uri="{BB962C8B-B14F-4D97-AF65-F5344CB8AC3E}">
        <p14:creationId xmlns:p14="http://schemas.microsoft.com/office/powerpoint/2010/main" val="2476213056"/>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306</TotalTime>
  <Words>1492</Words>
  <Application>Microsoft Office PowerPoint</Application>
  <PresentationFormat>Geniş ekran</PresentationFormat>
  <Paragraphs>138</Paragraphs>
  <Slides>57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57</vt:i4>
      </vt:variant>
    </vt:vector>
  </HeadingPairs>
  <TitlesOfParts>
    <vt:vector size="61" baseType="lpstr">
      <vt:lpstr>Arial</vt:lpstr>
      <vt:lpstr>Century Gothic</vt:lpstr>
      <vt:lpstr>Wingdings 3</vt:lpstr>
      <vt:lpstr>Duman</vt:lpstr>
      <vt:lpstr>PHP ile Admin Paneli Yapımı</vt:lpstr>
      <vt:lpstr>İçindekiler</vt:lpstr>
      <vt:lpstr>Portfolyo sitesi içeriği</vt:lpstr>
      <vt:lpstr>Veritabanı Tasarımı</vt:lpstr>
      <vt:lpstr>Veritabanı Tasarımı</vt:lpstr>
      <vt:lpstr>Veritabanı Tasarımı</vt:lpstr>
      <vt:lpstr>Temalar</vt:lpstr>
      <vt:lpstr>Veritabanı Bağlantısı</vt:lpstr>
      <vt:lpstr>Veritabanı Bağlantısı</vt:lpstr>
      <vt:lpstr>Admin Paneli – Anasayfa Alanı</vt:lpstr>
      <vt:lpstr>Admin Paneli – Anasayfa Alanı</vt:lpstr>
      <vt:lpstr>Admin Paneli – Anasayfa Alanı</vt:lpstr>
      <vt:lpstr>Admin Paneli – Anasayfa Alanı</vt:lpstr>
      <vt:lpstr>Admin Paneli – Anasayfa Alanı</vt:lpstr>
      <vt:lpstr>Admin Paneli – Anasayfa Alanı</vt:lpstr>
      <vt:lpstr>Admin Paneli – Anasayfa Alanı</vt:lpstr>
      <vt:lpstr>Admin Paneli – Anasayfa Alanı</vt:lpstr>
      <vt:lpstr>Admin Paneli – Anasayfa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Proje Çalışmalarım Alanı</vt:lpstr>
      <vt:lpstr>Admin Panel – Hakkımda Alanı</vt:lpstr>
      <vt:lpstr>Admin Panel – İletişim Alanı</vt:lpstr>
      <vt:lpstr>Admin Panel – İletişim Alanı</vt:lpstr>
      <vt:lpstr>Admin Panel – İletişim Alanı</vt:lpstr>
      <vt:lpstr>Admin Panel – İletişim Alanı</vt:lpstr>
      <vt:lpstr>Admin Panel – İletişim Alanı</vt:lpstr>
      <vt:lpstr>Admin Panel – Ayarlar Alanı</vt:lpstr>
      <vt:lpstr>Admin Paneli – Login Sayfası</vt:lpstr>
      <vt:lpstr>Admin Paneli – Login Sayfası</vt:lpstr>
      <vt:lpstr>Admin Paneli – Login Sayfası</vt:lpstr>
      <vt:lpstr>SONUÇ – ADMİN PANELİ GÖRÜNÜMÜ</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WEB SİTE GÖRÜNÜMÜ</vt:lpstr>
      <vt:lpstr>PowerPoint Sunusu</vt:lpstr>
      <vt:lpstr>PowerPoint Sunusu</vt:lpstr>
      <vt:lpstr>PowerPoint Sunusu</vt:lpstr>
      <vt:lpstr>PowerPoint Sunusu</vt:lpstr>
      <vt:lpstr>PowerPoint Sunusu</vt:lpstr>
      <vt:lpstr>SONUÇ</vt:lpstr>
      <vt:lpstr>Kaynakça</vt:lpstr>
      <vt:lpstr>İlginiz için teşekkürler…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ile Admin Paneli Yapımı</dc:title>
  <dc:creator>User</dc:creator>
  <cp:lastModifiedBy>User</cp:lastModifiedBy>
  <cp:revision>6</cp:revision>
  <dcterms:created xsi:type="dcterms:W3CDTF">2021-09-07T14:35:49Z</dcterms:created>
  <dcterms:modified xsi:type="dcterms:W3CDTF">2021-09-07T19:42:41Z</dcterms:modified>
</cp:coreProperties>
</file>